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x="18288000" cy="10287000"/>
  <p:notesSz cx="6858000" cy="9144000"/>
  <p:embeddedFontLst>
    <p:embeddedFont>
      <p:font typeface="Open Sans" charset="1" panose="020B0606030504020204"/>
      <p:regular r:id="rId23"/>
    </p:embeddedFont>
    <p:embeddedFont>
      <p:font typeface="Open Sans Bold" charset="1" panose="020B0806030504020204"/>
      <p:regular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fonts/font23.fntdata" Type="http://schemas.openxmlformats.org/officeDocument/2006/relationships/font"/><Relationship Id="rId24" Target="fonts/font24.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jpeg>
</file>

<file path=ppt/media/image15.jpeg>
</file>

<file path=ppt/media/image16.png>
</file>

<file path=ppt/media/image17.svg>
</file>

<file path=ppt/media/image18.png>
</file>

<file path=ppt/media/image19.svg>
</file>

<file path=ppt/media/image2.svg>
</file>

<file path=ppt/media/image20.png>
</file>

<file path=ppt/media/image21.png>
</file>

<file path=ppt/media/image3.png>
</file>

<file path=ppt/media/image4.png>
</file>

<file path=ppt/media/image5.sv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jpe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jpe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 Id="rId3" Target="../media/image17.svg" Type="http://schemas.openxmlformats.org/officeDocument/2006/relationships/image"/><Relationship Id="rId4" Target="../media/image18.png" Type="http://schemas.openxmlformats.org/officeDocument/2006/relationships/image"/><Relationship Id="rId5" Target="../media/image19.sv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png" Type="http://schemas.openxmlformats.org/officeDocument/2006/relationships/image"/><Relationship Id="rId3" Target="../media/image2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A1EFB2"/>
        </a:solidFill>
      </p:bgPr>
    </p:bg>
    <p:spTree>
      <p:nvGrpSpPr>
        <p:cNvPr id="1" name=""/>
        <p:cNvGrpSpPr/>
        <p:nvPr/>
      </p:nvGrpSpPr>
      <p:grpSpPr>
        <a:xfrm>
          <a:off x="0" y="0"/>
          <a:ext cx="0" cy="0"/>
          <a:chOff x="0" y="0"/>
          <a:chExt cx="0" cy="0"/>
        </a:xfrm>
      </p:grpSpPr>
      <p:sp>
        <p:nvSpPr>
          <p:cNvPr name="Freeform 2" id="2"/>
          <p:cNvSpPr/>
          <p:nvPr/>
        </p:nvSpPr>
        <p:spPr>
          <a:xfrm flipH="false" flipV="false" rot="0">
            <a:off x="12221478" y="2365824"/>
            <a:ext cx="4757422" cy="6428948"/>
          </a:xfrm>
          <a:custGeom>
            <a:avLst/>
            <a:gdLst/>
            <a:ahLst/>
            <a:cxnLst/>
            <a:rect r="r" b="b" t="t" l="l"/>
            <a:pathLst>
              <a:path h="6428948" w="4757422">
                <a:moveTo>
                  <a:pt x="0" y="0"/>
                </a:moveTo>
                <a:lnTo>
                  <a:pt x="4757421" y="0"/>
                </a:lnTo>
                <a:lnTo>
                  <a:pt x="4757421" y="6428949"/>
                </a:lnTo>
                <a:lnTo>
                  <a:pt x="0" y="642894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1798596" y="0"/>
            <a:ext cx="6489404" cy="1930598"/>
          </a:xfrm>
          <a:custGeom>
            <a:avLst/>
            <a:gdLst/>
            <a:ahLst/>
            <a:cxnLst/>
            <a:rect r="r" b="b" t="t" l="l"/>
            <a:pathLst>
              <a:path h="1930598" w="6489404">
                <a:moveTo>
                  <a:pt x="0" y="0"/>
                </a:moveTo>
                <a:lnTo>
                  <a:pt x="6489404" y="0"/>
                </a:lnTo>
                <a:lnTo>
                  <a:pt x="6489404" y="1930598"/>
                </a:lnTo>
                <a:lnTo>
                  <a:pt x="0" y="1930598"/>
                </a:lnTo>
                <a:lnTo>
                  <a:pt x="0" y="0"/>
                </a:lnTo>
                <a:close/>
              </a:path>
            </a:pathLst>
          </a:custGeom>
          <a:blipFill>
            <a:blip r:embed="rId4"/>
            <a:stretch>
              <a:fillRect l="0" t="0" r="0" b="0"/>
            </a:stretch>
          </a:blipFill>
        </p:spPr>
      </p:sp>
      <p:sp>
        <p:nvSpPr>
          <p:cNvPr name="TextBox 4" id="4"/>
          <p:cNvSpPr txBox="true"/>
          <p:nvPr/>
        </p:nvSpPr>
        <p:spPr>
          <a:xfrm rot="0">
            <a:off x="1566854" y="3228975"/>
            <a:ext cx="8613455" cy="2552700"/>
          </a:xfrm>
          <a:prstGeom prst="rect">
            <a:avLst/>
          </a:prstGeom>
        </p:spPr>
        <p:txBody>
          <a:bodyPr anchor="t" rtlCol="false" tIns="0" lIns="0" bIns="0" rIns="0">
            <a:spAutoFit/>
          </a:bodyPr>
          <a:lstStyle/>
          <a:p>
            <a:pPr algn="ctr">
              <a:lnSpc>
                <a:spcPts val="10080"/>
              </a:lnSpc>
            </a:pPr>
            <a:r>
              <a:rPr lang="en-US" sz="8400">
                <a:solidFill>
                  <a:srgbClr val="2A2A2A"/>
                </a:solidFill>
                <a:latin typeface="Open Sans"/>
                <a:ea typeface="Open Sans"/>
                <a:cs typeface="Open Sans"/>
                <a:sym typeface="Open Sans"/>
              </a:rPr>
              <a:t>Unidad 6</a:t>
            </a:r>
          </a:p>
          <a:p>
            <a:pPr algn="ctr">
              <a:lnSpc>
                <a:spcPts val="10080"/>
              </a:lnSpc>
            </a:pPr>
            <a:r>
              <a:rPr lang="en-US" sz="8400">
                <a:solidFill>
                  <a:srgbClr val="2A2A2A"/>
                </a:solidFill>
                <a:latin typeface="Open Sans"/>
                <a:ea typeface="Open Sans"/>
                <a:cs typeface="Open Sans"/>
                <a:sym typeface="Open Sans"/>
              </a:rPr>
              <a:t>Libreria Extra </a:t>
            </a:r>
          </a:p>
        </p:txBody>
      </p:sp>
      <p:sp>
        <p:nvSpPr>
          <p:cNvPr name="TextBox 5" id="5"/>
          <p:cNvSpPr txBox="true"/>
          <p:nvPr/>
        </p:nvSpPr>
        <p:spPr>
          <a:xfrm rot="0">
            <a:off x="1028700" y="9210675"/>
            <a:ext cx="6407944" cy="422275"/>
          </a:xfrm>
          <a:prstGeom prst="rect">
            <a:avLst/>
          </a:prstGeom>
        </p:spPr>
        <p:txBody>
          <a:bodyPr anchor="t" rtlCol="false" tIns="0" lIns="0" bIns="0" rIns="0">
            <a:spAutoFit/>
          </a:bodyPr>
          <a:lstStyle/>
          <a:p>
            <a:pPr algn="ctr">
              <a:lnSpc>
                <a:spcPts val="3499"/>
              </a:lnSpc>
            </a:pPr>
            <a:r>
              <a:rPr lang="en-US" sz="2499" b="true">
                <a:solidFill>
                  <a:srgbClr val="131416"/>
                </a:solidFill>
                <a:latin typeface="Open Sans Bold"/>
                <a:ea typeface="Open Sans Bold"/>
                <a:cs typeface="Open Sans Bold"/>
                <a:sym typeface="Open Sans Bold"/>
              </a:rPr>
              <a:t>Universidad de San Carlos de Guatemala</a:t>
            </a:r>
          </a:p>
        </p:txBody>
      </p:sp>
      <p:sp>
        <p:nvSpPr>
          <p:cNvPr name="TextBox 6" id="6"/>
          <p:cNvSpPr txBox="true"/>
          <p:nvPr/>
        </p:nvSpPr>
        <p:spPr>
          <a:xfrm rot="0">
            <a:off x="1028700" y="8751706"/>
            <a:ext cx="3525292" cy="422275"/>
          </a:xfrm>
          <a:prstGeom prst="rect">
            <a:avLst/>
          </a:prstGeom>
        </p:spPr>
        <p:txBody>
          <a:bodyPr anchor="t" rtlCol="false" tIns="0" lIns="0" bIns="0" rIns="0">
            <a:spAutoFit/>
          </a:bodyPr>
          <a:lstStyle/>
          <a:p>
            <a:pPr algn="ctr">
              <a:lnSpc>
                <a:spcPts val="3499"/>
              </a:lnSpc>
            </a:pPr>
            <a:r>
              <a:rPr lang="en-US" sz="2499" b="true">
                <a:solidFill>
                  <a:srgbClr val="131416"/>
                </a:solidFill>
                <a:latin typeface="Open Sans Bold"/>
                <a:ea typeface="Open Sans Bold"/>
                <a:cs typeface="Open Sans Bold"/>
                <a:sym typeface="Open Sans Bold"/>
              </a:rPr>
              <a:t>Facultad de Ingenieria</a:t>
            </a:r>
          </a:p>
        </p:txBody>
      </p:sp>
      <p:sp>
        <p:nvSpPr>
          <p:cNvPr name="TextBox 7" id="7"/>
          <p:cNvSpPr txBox="true"/>
          <p:nvPr/>
        </p:nvSpPr>
        <p:spPr>
          <a:xfrm rot="0">
            <a:off x="1028700" y="8293848"/>
            <a:ext cx="6981379" cy="422275"/>
          </a:xfrm>
          <a:prstGeom prst="rect">
            <a:avLst/>
          </a:prstGeom>
        </p:spPr>
        <p:txBody>
          <a:bodyPr anchor="t" rtlCol="false" tIns="0" lIns="0" bIns="0" rIns="0">
            <a:spAutoFit/>
          </a:bodyPr>
          <a:lstStyle/>
          <a:p>
            <a:pPr algn="ctr">
              <a:lnSpc>
                <a:spcPts val="3499"/>
              </a:lnSpc>
            </a:pPr>
            <a:r>
              <a:rPr lang="en-US" sz="2499" b="true">
                <a:solidFill>
                  <a:srgbClr val="131416"/>
                </a:solidFill>
                <a:latin typeface="Open Sans Bold"/>
                <a:ea typeface="Open Sans Bold"/>
                <a:cs typeface="Open Sans Bold"/>
                <a:sym typeface="Open Sans Bold"/>
              </a:rPr>
              <a:t>Escuela de Ingenieria de Ciencias Y Sistemas</a:t>
            </a:r>
          </a:p>
        </p:txBody>
      </p:sp>
      <p:sp>
        <p:nvSpPr>
          <p:cNvPr name="TextBox 8" id="8"/>
          <p:cNvSpPr txBox="true"/>
          <p:nvPr/>
        </p:nvSpPr>
        <p:spPr>
          <a:xfrm rot="0">
            <a:off x="1028700" y="7833473"/>
            <a:ext cx="3718024" cy="422275"/>
          </a:xfrm>
          <a:prstGeom prst="rect">
            <a:avLst/>
          </a:prstGeom>
        </p:spPr>
        <p:txBody>
          <a:bodyPr anchor="t" rtlCol="false" tIns="0" lIns="0" bIns="0" rIns="0">
            <a:spAutoFit/>
          </a:bodyPr>
          <a:lstStyle/>
          <a:p>
            <a:pPr algn="ctr">
              <a:lnSpc>
                <a:spcPts val="3499"/>
              </a:lnSpc>
            </a:pPr>
            <a:r>
              <a:rPr lang="en-US" sz="2499" b="true">
                <a:solidFill>
                  <a:srgbClr val="131416"/>
                </a:solidFill>
                <a:latin typeface="Open Sans Bold"/>
                <a:ea typeface="Open Sans Bold"/>
                <a:cs typeface="Open Sans Bold"/>
                <a:sym typeface="Open Sans Bold"/>
              </a:rPr>
              <a:t>Segundo semestre 2025</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7560817" y="0"/>
            <a:ext cx="6896061" cy="10287000"/>
          </a:xfrm>
          <a:prstGeom prst="rect">
            <a:avLst/>
          </a:prstGeom>
          <a:solidFill>
            <a:srgbClr val="399D4E"/>
          </a:solidFill>
        </p:spPr>
      </p:sp>
      <p:sp>
        <p:nvSpPr>
          <p:cNvPr name="AutoShape 3" id="3"/>
          <p:cNvSpPr/>
          <p:nvPr/>
        </p:nvSpPr>
        <p:spPr>
          <a:xfrm rot="0">
            <a:off x="-30423480" y="0"/>
            <a:ext cx="31177040" cy="10287000"/>
          </a:xfrm>
          <a:prstGeom prst="rect">
            <a:avLst/>
          </a:prstGeom>
          <a:solidFill>
            <a:srgbClr val="399D4E"/>
          </a:solidFill>
        </p:spPr>
      </p:sp>
      <p:sp>
        <p:nvSpPr>
          <p:cNvPr name="TextBox 4" id="4"/>
          <p:cNvSpPr txBox="true"/>
          <p:nvPr/>
        </p:nvSpPr>
        <p:spPr>
          <a:xfrm rot="0">
            <a:off x="1028700" y="2062163"/>
            <a:ext cx="16230600" cy="4780281"/>
          </a:xfrm>
          <a:prstGeom prst="rect">
            <a:avLst/>
          </a:prstGeom>
        </p:spPr>
        <p:txBody>
          <a:bodyPr anchor="t" rtlCol="false" tIns="0" lIns="0" bIns="0" rIns="0">
            <a:spAutoFit/>
          </a:bodyPr>
          <a:lstStyle/>
          <a:p>
            <a:pPr algn="just">
              <a:lnSpc>
                <a:spcPts val="4269"/>
              </a:lnSpc>
            </a:pPr>
            <a:r>
              <a:rPr lang="en-US" sz="3049">
                <a:solidFill>
                  <a:srgbClr val="2A2A2A"/>
                </a:solidFill>
                <a:latin typeface="Open Sans"/>
                <a:ea typeface="Open Sans"/>
                <a:cs typeface="Open Sans"/>
                <a:sym typeface="Open Sans"/>
              </a:rPr>
              <a:t>Travel Logic</a:t>
            </a:r>
          </a:p>
          <a:p>
            <a:pPr algn="just" marL="658491" indent="-329245" lvl="1">
              <a:lnSpc>
                <a:spcPts val="4269"/>
              </a:lnSpc>
              <a:buFont typeface="Arial"/>
              <a:buChar char="•"/>
            </a:pPr>
            <a:r>
              <a:rPr lang="en-US" sz="3049">
                <a:solidFill>
                  <a:srgbClr val="2A2A2A"/>
                </a:solidFill>
                <a:latin typeface="Open Sans"/>
                <a:ea typeface="Open Sans"/>
                <a:cs typeface="Open Sans"/>
                <a:sym typeface="Open Sans"/>
              </a:rPr>
              <a:t>Initial Desir</a:t>
            </a:r>
            <a:r>
              <a:rPr lang="en-US" sz="3049">
                <a:solidFill>
                  <a:srgbClr val="2A2A2A"/>
                </a:solidFill>
                <a:latin typeface="Open Sans"/>
                <a:ea typeface="Open Sans"/>
                <a:cs typeface="Open Sans"/>
                <a:sym typeface="Open Sans"/>
              </a:rPr>
              <a:t>ed Speed: Velocidad deseada inicial del camión.</a:t>
            </a:r>
          </a:p>
          <a:p>
            <a:pPr algn="just" marL="658491" indent="-329245" lvl="1">
              <a:lnSpc>
                <a:spcPts val="4269"/>
              </a:lnSpc>
              <a:buFont typeface="Arial"/>
              <a:buChar char="•"/>
            </a:pPr>
            <a:r>
              <a:rPr lang="en-US" sz="3049">
                <a:solidFill>
                  <a:srgbClr val="2A2A2A"/>
                </a:solidFill>
                <a:latin typeface="Open Sans"/>
                <a:ea typeface="Open Sans"/>
                <a:cs typeface="Open Sans"/>
                <a:sym typeface="Open Sans"/>
              </a:rPr>
              <a:t>Initial Travel Mode: Modo de viaje inicial. Aquí se muestra Network If Possible, lo que significa que el camión usará una red de caminos si es posible.</a:t>
            </a:r>
          </a:p>
          <a:p>
            <a:pPr algn="just" marL="658491" indent="-329245" lvl="1">
              <a:lnSpc>
                <a:spcPts val="4269"/>
              </a:lnSpc>
              <a:buFont typeface="Arial"/>
              <a:buChar char="•"/>
            </a:pPr>
            <a:r>
              <a:rPr lang="en-US" sz="3049">
                <a:solidFill>
                  <a:srgbClr val="2A2A2A"/>
                </a:solidFill>
                <a:latin typeface="Open Sans"/>
                <a:ea typeface="Open Sans"/>
                <a:cs typeface="Open Sans"/>
                <a:sym typeface="Open Sans"/>
              </a:rPr>
              <a:t>I</a:t>
            </a:r>
            <a:r>
              <a:rPr lang="en-US" sz="3049">
                <a:solidFill>
                  <a:srgbClr val="2A2A2A"/>
                </a:solidFill>
                <a:latin typeface="Open Sans"/>
                <a:ea typeface="Open Sans"/>
                <a:cs typeface="Open Sans"/>
                <a:sym typeface="Open Sans"/>
              </a:rPr>
              <a:t>nitial Network: Red inicial a utilizar. Configurado como Global, lo que indica que puede utilizar cualquier red disponible en el modelo.</a:t>
            </a:r>
          </a:p>
          <a:p>
            <a:pPr algn="just" marL="658491" indent="-329245" lvl="1">
              <a:lnSpc>
                <a:spcPts val="4269"/>
              </a:lnSpc>
              <a:buFont typeface="Arial"/>
              <a:buChar char="•"/>
            </a:pPr>
            <a:r>
              <a:rPr lang="en-US" sz="3049">
                <a:solidFill>
                  <a:srgbClr val="2A2A2A"/>
                </a:solidFill>
                <a:latin typeface="Open Sans"/>
                <a:ea typeface="Open Sans"/>
                <a:cs typeface="Open Sans"/>
                <a:sym typeface="Open Sans"/>
              </a:rPr>
              <a:t>Network Turnaround Method: Método que el camión usa para darse la vuelta en la red. Configurado en Rotate In Place, lo que significa que el camión girará en su lugar para cambiar de dirección.</a:t>
            </a:r>
          </a:p>
        </p:txBody>
      </p:sp>
      <p:sp>
        <p:nvSpPr>
          <p:cNvPr name="TextBox 5" id="5"/>
          <p:cNvSpPr txBox="true"/>
          <p:nvPr/>
        </p:nvSpPr>
        <p:spPr>
          <a:xfrm rot="0">
            <a:off x="1028700" y="481013"/>
            <a:ext cx="16230600" cy="1104900"/>
          </a:xfrm>
          <a:prstGeom prst="rect">
            <a:avLst/>
          </a:prstGeom>
        </p:spPr>
        <p:txBody>
          <a:bodyPr anchor="t" rtlCol="false" tIns="0" lIns="0" bIns="0" rIns="0">
            <a:spAutoFit/>
          </a:bodyPr>
          <a:lstStyle/>
          <a:p>
            <a:pPr algn="l">
              <a:lnSpc>
                <a:spcPts val="8790"/>
              </a:lnSpc>
            </a:pPr>
            <a:r>
              <a:rPr lang="en-US" sz="7325">
                <a:solidFill>
                  <a:srgbClr val="2A2A2A"/>
                </a:solidFill>
                <a:latin typeface="Open Sans"/>
                <a:ea typeface="Open Sans"/>
                <a:cs typeface="Open Sans"/>
                <a:sym typeface="Open Sans"/>
              </a:rPr>
              <a:t>LIFT TRUCK - MONTACARGAS</a:t>
            </a:r>
          </a:p>
        </p:txBody>
      </p:sp>
      <p:sp>
        <p:nvSpPr>
          <p:cNvPr name="Freeform 6" id="6"/>
          <p:cNvSpPr/>
          <p:nvPr/>
        </p:nvSpPr>
        <p:spPr>
          <a:xfrm flipH="false" flipV="false" rot="0">
            <a:off x="4235506" y="7375843"/>
            <a:ext cx="9816988" cy="2064075"/>
          </a:xfrm>
          <a:custGeom>
            <a:avLst/>
            <a:gdLst/>
            <a:ahLst/>
            <a:cxnLst/>
            <a:rect r="r" b="b" t="t" l="l"/>
            <a:pathLst>
              <a:path h="2064075" w="9816988">
                <a:moveTo>
                  <a:pt x="0" y="0"/>
                </a:moveTo>
                <a:lnTo>
                  <a:pt x="9816988" y="0"/>
                </a:lnTo>
                <a:lnTo>
                  <a:pt x="9816988" y="2064075"/>
                </a:lnTo>
                <a:lnTo>
                  <a:pt x="0" y="2064075"/>
                </a:lnTo>
                <a:lnTo>
                  <a:pt x="0" y="0"/>
                </a:lnTo>
                <a:close/>
              </a:path>
            </a:pathLst>
          </a:custGeom>
          <a:blipFill>
            <a:blip r:embed="rId2"/>
            <a:stretch>
              <a:fillRect l="0" t="-136399" r="0" b="-213188"/>
            </a:stretch>
          </a:blipFill>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7560817" y="0"/>
            <a:ext cx="6896061" cy="10287000"/>
          </a:xfrm>
          <a:prstGeom prst="rect">
            <a:avLst/>
          </a:prstGeom>
          <a:solidFill>
            <a:srgbClr val="399D4E"/>
          </a:solidFill>
        </p:spPr>
      </p:sp>
      <p:sp>
        <p:nvSpPr>
          <p:cNvPr name="AutoShape 3" id="3"/>
          <p:cNvSpPr/>
          <p:nvPr/>
        </p:nvSpPr>
        <p:spPr>
          <a:xfrm rot="0">
            <a:off x="-30423480" y="0"/>
            <a:ext cx="31177040" cy="10287000"/>
          </a:xfrm>
          <a:prstGeom prst="rect">
            <a:avLst/>
          </a:prstGeom>
          <a:solidFill>
            <a:srgbClr val="399D4E"/>
          </a:solidFill>
        </p:spPr>
      </p:sp>
      <p:sp>
        <p:nvSpPr>
          <p:cNvPr name="TextBox 4" id="4"/>
          <p:cNvSpPr txBox="true"/>
          <p:nvPr/>
        </p:nvSpPr>
        <p:spPr>
          <a:xfrm rot="0">
            <a:off x="1028700" y="1528762"/>
            <a:ext cx="16230600" cy="5847081"/>
          </a:xfrm>
          <a:prstGeom prst="rect">
            <a:avLst/>
          </a:prstGeom>
        </p:spPr>
        <p:txBody>
          <a:bodyPr anchor="t" rtlCol="false" tIns="0" lIns="0" bIns="0" rIns="0">
            <a:spAutoFit/>
          </a:bodyPr>
          <a:lstStyle/>
          <a:p>
            <a:pPr algn="just">
              <a:lnSpc>
                <a:spcPts val="4269"/>
              </a:lnSpc>
            </a:pPr>
            <a:r>
              <a:rPr lang="en-US" sz="3049">
                <a:solidFill>
                  <a:srgbClr val="2A2A2A"/>
                </a:solidFill>
                <a:latin typeface="Open Sans"/>
                <a:ea typeface="Open Sans"/>
                <a:cs typeface="Open Sans"/>
                <a:sym typeface="Open Sans"/>
              </a:rPr>
              <a:t>Routing Logic</a:t>
            </a:r>
          </a:p>
          <a:p>
            <a:pPr algn="just" marL="658491" indent="-329245" lvl="1">
              <a:lnSpc>
                <a:spcPts val="4269"/>
              </a:lnSpc>
              <a:buFont typeface="Arial"/>
              <a:buChar char="•"/>
            </a:pPr>
            <a:r>
              <a:rPr lang="en-US" sz="3049">
                <a:solidFill>
                  <a:srgbClr val="2A2A2A"/>
                </a:solidFill>
                <a:latin typeface="Open Sans"/>
                <a:ea typeface="Open Sans"/>
                <a:cs typeface="Open Sans"/>
                <a:sym typeface="Open Sans"/>
              </a:rPr>
              <a:t>Initial Priority</a:t>
            </a:r>
            <a:r>
              <a:rPr lang="en-US" sz="3049">
                <a:solidFill>
                  <a:srgbClr val="2A2A2A"/>
                </a:solidFill>
                <a:latin typeface="Open Sans"/>
                <a:ea typeface="Open Sans"/>
                <a:cs typeface="Open Sans"/>
                <a:sym typeface="Open Sans"/>
              </a:rPr>
              <a:t>: Prioridad inicial asignada al camión en comparación con otros recursos móviles.</a:t>
            </a:r>
          </a:p>
          <a:p>
            <a:pPr algn="just" marL="658491" indent="-329245" lvl="1">
              <a:lnSpc>
                <a:spcPts val="4269"/>
              </a:lnSpc>
              <a:buFont typeface="Arial"/>
              <a:buChar char="•"/>
            </a:pPr>
            <a:r>
              <a:rPr lang="en-US" sz="3049">
                <a:solidFill>
                  <a:srgbClr val="2A2A2A"/>
                </a:solidFill>
                <a:latin typeface="Open Sans"/>
                <a:ea typeface="Open Sans"/>
                <a:cs typeface="Open Sans"/>
                <a:sym typeface="Open Sans"/>
              </a:rPr>
              <a:t>Initial Node (Home): Nodo inicial o punto de inicio para el camión. Aquí está configurado como Output@Rack1, lo que significa que el camión comenzará su operación desde el punto de salida en el rack Rack1.</a:t>
            </a:r>
          </a:p>
          <a:p>
            <a:pPr algn="just" marL="658491" indent="-329245" lvl="1">
              <a:lnSpc>
                <a:spcPts val="4269"/>
              </a:lnSpc>
              <a:buFont typeface="Arial"/>
              <a:buChar char="•"/>
            </a:pPr>
            <a:r>
              <a:rPr lang="en-US" sz="3049">
                <a:solidFill>
                  <a:srgbClr val="2A2A2A"/>
                </a:solidFill>
                <a:latin typeface="Open Sans"/>
                <a:ea typeface="Open Sans"/>
                <a:cs typeface="Open Sans"/>
                <a:sym typeface="Open Sans"/>
              </a:rPr>
              <a:t>Rou</a:t>
            </a:r>
            <a:r>
              <a:rPr lang="en-US" sz="3049">
                <a:solidFill>
                  <a:srgbClr val="2A2A2A"/>
                </a:solidFill>
                <a:latin typeface="Open Sans"/>
                <a:ea typeface="Open Sans"/>
                <a:cs typeface="Open Sans"/>
                <a:sym typeface="Open Sans"/>
              </a:rPr>
              <a:t>ting Type: Tipo de enrutamiento, configurado como On Demand, lo que indica que el camión se moverá según sea necesario.</a:t>
            </a:r>
          </a:p>
          <a:p>
            <a:pPr algn="just" marL="658491" indent="-329245" lvl="1">
              <a:lnSpc>
                <a:spcPts val="4269"/>
              </a:lnSpc>
              <a:buFont typeface="Arial"/>
              <a:buChar char="•"/>
            </a:pPr>
            <a:r>
              <a:rPr lang="en-US" sz="3049">
                <a:solidFill>
                  <a:srgbClr val="2A2A2A"/>
                </a:solidFill>
                <a:latin typeface="Open Sans"/>
                <a:ea typeface="Open Sans"/>
                <a:cs typeface="Open Sans"/>
                <a:sym typeface="Open Sans"/>
              </a:rPr>
              <a:t>Idle Action: Acción que realiza el camión cuando está inactivo. Está configurado como Remain In Place, lo que significa que el camión permanecerá en su posición actual cuando no tenga tareas.</a:t>
            </a:r>
          </a:p>
        </p:txBody>
      </p:sp>
      <p:sp>
        <p:nvSpPr>
          <p:cNvPr name="TextBox 5" id="5"/>
          <p:cNvSpPr txBox="true"/>
          <p:nvPr/>
        </p:nvSpPr>
        <p:spPr>
          <a:xfrm rot="0">
            <a:off x="1028700" y="481013"/>
            <a:ext cx="16230600" cy="1104900"/>
          </a:xfrm>
          <a:prstGeom prst="rect">
            <a:avLst/>
          </a:prstGeom>
        </p:spPr>
        <p:txBody>
          <a:bodyPr anchor="t" rtlCol="false" tIns="0" lIns="0" bIns="0" rIns="0">
            <a:spAutoFit/>
          </a:bodyPr>
          <a:lstStyle/>
          <a:p>
            <a:pPr algn="l">
              <a:lnSpc>
                <a:spcPts val="8790"/>
              </a:lnSpc>
            </a:pPr>
            <a:r>
              <a:rPr lang="en-US" sz="7325">
                <a:solidFill>
                  <a:srgbClr val="2A2A2A"/>
                </a:solidFill>
                <a:latin typeface="Open Sans"/>
                <a:ea typeface="Open Sans"/>
                <a:cs typeface="Open Sans"/>
                <a:sym typeface="Open Sans"/>
              </a:rPr>
              <a:t>LIFT TRUCK - MONTACARGAS</a:t>
            </a:r>
          </a:p>
        </p:txBody>
      </p:sp>
      <p:sp>
        <p:nvSpPr>
          <p:cNvPr name="Freeform 6" id="6"/>
          <p:cNvSpPr/>
          <p:nvPr/>
        </p:nvSpPr>
        <p:spPr>
          <a:xfrm flipH="false" flipV="false" rot="0">
            <a:off x="3849086" y="7634092"/>
            <a:ext cx="10589828" cy="2127689"/>
          </a:xfrm>
          <a:custGeom>
            <a:avLst/>
            <a:gdLst/>
            <a:ahLst/>
            <a:cxnLst/>
            <a:rect r="r" b="b" t="t" l="l"/>
            <a:pathLst>
              <a:path h="2127689" w="10589828">
                <a:moveTo>
                  <a:pt x="0" y="0"/>
                </a:moveTo>
                <a:lnTo>
                  <a:pt x="10589828" y="0"/>
                </a:lnTo>
                <a:lnTo>
                  <a:pt x="10589828" y="2127688"/>
                </a:lnTo>
                <a:lnTo>
                  <a:pt x="0" y="2127688"/>
                </a:lnTo>
                <a:lnTo>
                  <a:pt x="0" y="0"/>
                </a:lnTo>
                <a:close/>
              </a:path>
            </a:pathLst>
          </a:custGeom>
          <a:blipFill>
            <a:blip r:embed="rId2"/>
            <a:stretch>
              <a:fillRect l="0" t="-242323" r="0" b="-128158"/>
            </a:stretch>
          </a:blipFill>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A1EFB2"/>
        </a:solidFill>
      </p:bgPr>
    </p:bg>
    <p:spTree>
      <p:nvGrpSpPr>
        <p:cNvPr id="1" name=""/>
        <p:cNvGrpSpPr/>
        <p:nvPr/>
      </p:nvGrpSpPr>
      <p:grpSpPr>
        <a:xfrm>
          <a:off x="0" y="0"/>
          <a:ext cx="0" cy="0"/>
          <a:chOff x="0" y="0"/>
          <a:chExt cx="0" cy="0"/>
        </a:xfrm>
      </p:grpSpPr>
      <p:sp>
        <p:nvSpPr>
          <p:cNvPr name="Freeform 2" id="2"/>
          <p:cNvSpPr/>
          <p:nvPr/>
        </p:nvSpPr>
        <p:spPr>
          <a:xfrm flipH="false" flipV="false" rot="0">
            <a:off x="6390642" y="2901342"/>
            <a:ext cx="5506715" cy="6356958"/>
          </a:xfrm>
          <a:custGeom>
            <a:avLst/>
            <a:gdLst/>
            <a:ahLst/>
            <a:cxnLst/>
            <a:rect r="r" b="b" t="t" l="l"/>
            <a:pathLst>
              <a:path h="6356958" w="5506715">
                <a:moveTo>
                  <a:pt x="0" y="0"/>
                </a:moveTo>
                <a:lnTo>
                  <a:pt x="5506716" y="0"/>
                </a:lnTo>
                <a:lnTo>
                  <a:pt x="5506716" y="6356958"/>
                </a:lnTo>
                <a:lnTo>
                  <a:pt x="0" y="6356958"/>
                </a:lnTo>
                <a:lnTo>
                  <a:pt x="0" y="0"/>
                </a:lnTo>
                <a:close/>
              </a:path>
            </a:pathLst>
          </a:custGeom>
          <a:blipFill>
            <a:blip r:embed="rId2"/>
            <a:stretch>
              <a:fillRect l="0" t="0" r="0" b="0"/>
            </a:stretch>
          </a:blipFill>
        </p:spPr>
      </p:sp>
      <p:sp>
        <p:nvSpPr>
          <p:cNvPr name="TextBox 3" id="3"/>
          <p:cNvSpPr txBox="true"/>
          <p:nvPr/>
        </p:nvSpPr>
        <p:spPr>
          <a:xfrm rot="0">
            <a:off x="2155086" y="1418554"/>
            <a:ext cx="7010767" cy="1533525"/>
          </a:xfrm>
          <a:prstGeom prst="rect">
            <a:avLst/>
          </a:prstGeom>
        </p:spPr>
        <p:txBody>
          <a:bodyPr anchor="t" rtlCol="false" tIns="0" lIns="0" bIns="0" rIns="0">
            <a:spAutoFit/>
          </a:bodyPr>
          <a:lstStyle/>
          <a:p>
            <a:pPr algn="l">
              <a:lnSpc>
                <a:spcPts val="12000"/>
              </a:lnSpc>
            </a:pPr>
            <a:r>
              <a:rPr lang="en-US" sz="10000">
                <a:solidFill>
                  <a:srgbClr val="2A2A2A"/>
                </a:solidFill>
                <a:latin typeface="Open Sans"/>
                <a:ea typeface="Open Sans"/>
                <a:cs typeface="Open Sans"/>
                <a:sym typeface="Open Sans"/>
              </a:rPr>
              <a:t>Ejemplo !</a:t>
            </a:r>
          </a:p>
        </p:txBody>
      </p:sp>
    </p:spTree>
  </p:cSld>
  <p:clrMapOvr>
    <a:masterClrMapping/>
  </p:clrMapOvr>
</p:sld>
</file>

<file path=ppt/slides/slide1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rot="0">
            <a:off x="17604042" y="0"/>
            <a:ext cx="6896061" cy="10287000"/>
          </a:xfrm>
          <a:prstGeom prst="rect">
            <a:avLst/>
          </a:prstGeom>
          <a:solidFill>
            <a:srgbClr val="399D4E"/>
          </a:solidFill>
        </p:spPr>
      </p:sp>
      <p:sp>
        <p:nvSpPr>
          <p:cNvPr name="AutoShape 3" id="3"/>
          <p:cNvSpPr/>
          <p:nvPr/>
        </p:nvSpPr>
        <p:spPr>
          <a:xfrm rot="0">
            <a:off x="-30423480" y="0"/>
            <a:ext cx="31177040" cy="10287000"/>
          </a:xfrm>
          <a:prstGeom prst="rect">
            <a:avLst/>
          </a:prstGeom>
          <a:solidFill>
            <a:srgbClr val="399D4E"/>
          </a:solidFill>
        </p:spPr>
      </p:sp>
      <p:sp>
        <p:nvSpPr>
          <p:cNvPr name="TextBox 4" id="4"/>
          <p:cNvSpPr txBox="true"/>
          <p:nvPr/>
        </p:nvSpPr>
        <p:spPr>
          <a:xfrm rot="0">
            <a:off x="1324649" y="2665884"/>
            <a:ext cx="15638701" cy="4043865"/>
          </a:xfrm>
          <a:prstGeom prst="rect">
            <a:avLst/>
          </a:prstGeom>
        </p:spPr>
        <p:txBody>
          <a:bodyPr anchor="t" rtlCol="false" tIns="0" lIns="0" bIns="0" rIns="0">
            <a:spAutoFit/>
          </a:bodyPr>
          <a:lstStyle/>
          <a:p>
            <a:pPr algn="just">
              <a:lnSpc>
                <a:spcPts val="4072"/>
              </a:lnSpc>
            </a:pPr>
            <a:r>
              <a:rPr lang="en-US" sz="2909">
                <a:solidFill>
                  <a:srgbClr val="2A2A2A"/>
                </a:solidFill>
                <a:latin typeface="Open Sans"/>
                <a:ea typeface="Open Sans"/>
                <a:cs typeface="Open Sans"/>
                <a:sym typeface="Open Sans"/>
              </a:rPr>
              <a:t>En la venta de ropa “Pantera”, llegan 2 tipos de productos al almacen, vienen en cajas con capacidad de 50, las cajas traen una camisas y la otra zapatos, los cuales se empaquetan al inicio y se guardan en un rack con capacidad de 50 por cada nivel y cuenta con 3 niveles, para tener un orden en el almacen, se separan ambos productos para no almacenarlos en el mismo rack, se utiliza un monta cargas para poder realizar el proceso de despacho de las cajas.</a:t>
            </a:r>
          </a:p>
          <a:p>
            <a:pPr algn="just">
              <a:lnSpc>
                <a:spcPts val="4072"/>
              </a:lnSpc>
            </a:pPr>
            <a:r>
              <a:rPr lang="en-US" sz="2909">
                <a:solidFill>
                  <a:srgbClr val="2A2A2A"/>
                </a:solidFill>
                <a:latin typeface="Open Sans"/>
                <a:ea typeface="Open Sans"/>
                <a:cs typeface="Open Sans"/>
                <a:sym typeface="Open Sans"/>
              </a:rPr>
              <a:t>Para llevar un inventario de cuantas cajas tienen los racks, se le solicita mostrar cuantas cajas hay en cada rack.</a:t>
            </a:r>
          </a:p>
        </p:txBody>
      </p:sp>
      <p:sp>
        <p:nvSpPr>
          <p:cNvPr name="TextBox 5" id="5"/>
          <p:cNvSpPr txBox="true"/>
          <p:nvPr/>
        </p:nvSpPr>
        <p:spPr>
          <a:xfrm rot="0">
            <a:off x="1028700" y="1038225"/>
            <a:ext cx="16230600" cy="1104900"/>
          </a:xfrm>
          <a:prstGeom prst="rect">
            <a:avLst/>
          </a:prstGeom>
        </p:spPr>
        <p:txBody>
          <a:bodyPr anchor="t" rtlCol="false" tIns="0" lIns="0" bIns="0" rIns="0">
            <a:spAutoFit/>
          </a:bodyPr>
          <a:lstStyle/>
          <a:p>
            <a:pPr algn="ctr">
              <a:lnSpc>
                <a:spcPts val="8790"/>
              </a:lnSpc>
            </a:pPr>
            <a:r>
              <a:rPr lang="en-US" sz="7325">
                <a:solidFill>
                  <a:srgbClr val="2A2A2A"/>
                </a:solidFill>
                <a:latin typeface="Open Sans"/>
                <a:ea typeface="Open Sans"/>
                <a:cs typeface="Open Sans"/>
                <a:sym typeface="Open Sans"/>
              </a:rPr>
              <a:t>EJEMPLO</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A1EFB2"/>
        </a:solidFill>
      </p:bgPr>
    </p:bg>
    <p:spTree>
      <p:nvGrpSpPr>
        <p:cNvPr id="1" name=""/>
        <p:cNvGrpSpPr/>
        <p:nvPr/>
      </p:nvGrpSpPr>
      <p:grpSpPr>
        <a:xfrm>
          <a:off x="0" y="0"/>
          <a:ext cx="0" cy="0"/>
          <a:chOff x="0" y="0"/>
          <a:chExt cx="0" cy="0"/>
        </a:xfrm>
      </p:grpSpPr>
      <p:sp>
        <p:nvSpPr>
          <p:cNvPr name="TextBox 2" id="2"/>
          <p:cNvSpPr txBox="true"/>
          <p:nvPr/>
        </p:nvSpPr>
        <p:spPr>
          <a:xfrm rot="0">
            <a:off x="1028700" y="1143153"/>
            <a:ext cx="7010767" cy="1762125"/>
          </a:xfrm>
          <a:prstGeom prst="rect">
            <a:avLst/>
          </a:prstGeom>
        </p:spPr>
        <p:txBody>
          <a:bodyPr anchor="t" rtlCol="false" tIns="0" lIns="0" bIns="0" rIns="0">
            <a:spAutoFit/>
          </a:bodyPr>
          <a:lstStyle/>
          <a:p>
            <a:pPr algn="ctr">
              <a:lnSpc>
                <a:spcPts val="6959"/>
              </a:lnSpc>
            </a:pPr>
            <a:r>
              <a:rPr lang="en-US" sz="5799">
                <a:solidFill>
                  <a:srgbClr val="2A2A2A"/>
                </a:solidFill>
                <a:latin typeface="Open Sans"/>
                <a:ea typeface="Open Sans"/>
                <a:cs typeface="Open Sans"/>
                <a:sym typeface="Open Sans"/>
              </a:rPr>
              <a:t>Conceptos clave aprendidos</a:t>
            </a:r>
          </a:p>
        </p:txBody>
      </p:sp>
      <p:sp>
        <p:nvSpPr>
          <p:cNvPr name="Freeform 3" id="3"/>
          <p:cNvSpPr/>
          <p:nvPr/>
        </p:nvSpPr>
        <p:spPr>
          <a:xfrm flipH="false" flipV="false" rot="0">
            <a:off x="10282646" y="0"/>
            <a:ext cx="8005354" cy="10287000"/>
          </a:xfrm>
          <a:custGeom>
            <a:avLst/>
            <a:gdLst/>
            <a:ahLst/>
            <a:cxnLst/>
            <a:rect r="r" b="b" t="t" l="l"/>
            <a:pathLst>
              <a:path h="10287000" w="8005354">
                <a:moveTo>
                  <a:pt x="0" y="0"/>
                </a:moveTo>
                <a:lnTo>
                  <a:pt x="8005354" y="0"/>
                </a:lnTo>
                <a:lnTo>
                  <a:pt x="8005354" y="10287000"/>
                </a:lnTo>
                <a:lnTo>
                  <a:pt x="0" y="10287000"/>
                </a:lnTo>
                <a:lnTo>
                  <a:pt x="0" y="0"/>
                </a:lnTo>
                <a:close/>
              </a:path>
            </a:pathLst>
          </a:custGeom>
          <a:blipFill>
            <a:blip r:embed="rId2"/>
            <a:stretch>
              <a:fillRect l="0" t="-8365" r="0" b="-8365"/>
            </a:stretch>
          </a:blipFill>
        </p:spPr>
      </p:sp>
      <p:grpSp>
        <p:nvGrpSpPr>
          <p:cNvPr name="Group 4" id="4"/>
          <p:cNvGrpSpPr/>
          <p:nvPr/>
        </p:nvGrpSpPr>
        <p:grpSpPr>
          <a:xfrm rot="0">
            <a:off x="1465682" y="5274140"/>
            <a:ext cx="12270792" cy="2132496"/>
            <a:chOff x="0" y="0"/>
            <a:chExt cx="16361055" cy="2843328"/>
          </a:xfrm>
        </p:grpSpPr>
        <p:sp>
          <p:nvSpPr>
            <p:cNvPr name="TextBox 5" id="5"/>
            <p:cNvSpPr txBox="true"/>
            <p:nvPr/>
          </p:nvSpPr>
          <p:spPr>
            <a:xfrm rot="0">
              <a:off x="0" y="-9525"/>
              <a:ext cx="16361055" cy="1334560"/>
            </a:xfrm>
            <a:prstGeom prst="rect">
              <a:avLst/>
            </a:prstGeom>
          </p:spPr>
          <p:txBody>
            <a:bodyPr anchor="t" rtlCol="false" tIns="0" lIns="0" bIns="0" rIns="0">
              <a:spAutoFit/>
            </a:bodyPr>
            <a:lstStyle/>
            <a:p>
              <a:pPr algn="just" marL="703925" indent="-351963" lvl="1">
                <a:lnSpc>
                  <a:spcPts val="3912"/>
                </a:lnSpc>
                <a:buFont typeface="Arial"/>
                <a:buChar char="•"/>
              </a:pPr>
              <a:r>
                <a:rPr lang="en-US" sz="3260">
                  <a:solidFill>
                    <a:srgbClr val="2A2A2A"/>
                  </a:solidFill>
                  <a:latin typeface="Open Sans"/>
                  <a:ea typeface="Open Sans"/>
                  <a:cs typeface="Open Sans"/>
                  <a:sym typeface="Open Sans"/>
                </a:rPr>
                <a:t>Libreria extra</a:t>
              </a:r>
            </a:p>
            <a:p>
              <a:pPr algn="just" marL="703925" indent="-351963" lvl="1">
                <a:lnSpc>
                  <a:spcPts val="3912"/>
                </a:lnSpc>
                <a:buFont typeface="Arial"/>
                <a:buChar char="•"/>
              </a:pPr>
              <a:r>
                <a:rPr lang="en-US" sz="3260">
                  <a:solidFill>
                    <a:srgbClr val="2A2A2A"/>
                  </a:solidFill>
                  <a:latin typeface="Open Sans"/>
                  <a:ea typeface="Open Sans"/>
                  <a:cs typeface="Open Sans"/>
                  <a:sym typeface="Open Sans"/>
                </a:rPr>
                <a:t>Componentes clave</a:t>
              </a:r>
            </a:p>
          </p:txBody>
        </p:sp>
        <p:sp>
          <p:nvSpPr>
            <p:cNvPr name="TextBox 6" id="6"/>
            <p:cNvSpPr txBox="true"/>
            <p:nvPr/>
          </p:nvSpPr>
          <p:spPr>
            <a:xfrm rot="0">
              <a:off x="0" y="2253130"/>
              <a:ext cx="16361055" cy="462427"/>
            </a:xfrm>
            <a:prstGeom prst="rect">
              <a:avLst/>
            </a:prstGeom>
          </p:spPr>
          <p:txBody>
            <a:bodyPr anchor="t" rtlCol="false" tIns="0" lIns="0" bIns="0" rIns="0">
              <a:spAutoFit/>
            </a:bodyPr>
            <a:lstStyle/>
            <a:p>
              <a:pPr algn="l">
                <a:lnSpc>
                  <a:spcPts val="2999"/>
                </a:lnSpc>
              </a:pPr>
            </a:p>
          </p:txBody>
        </p:sp>
      </p:gr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A1EFB2"/>
        </a:solidFill>
      </p:bgPr>
    </p:bg>
    <p:spTree>
      <p:nvGrpSpPr>
        <p:cNvPr id="1" name=""/>
        <p:cNvGrpSpPr/>
        <p:nvPr/>
      </p:nvGrpSpPr>
      <p:grpSpPr>
        <a:xfrm>
          <a:off x="0" y="0"/>
          <a:ext cx="0" cy="0"/>
          <a:chOff x="0" y="0"/>
          <a:chExt cx="0" cy="0"/>
        </a:xfrm>
      </p:grpSpPr>
      <p:sp>
        <p:nvSpPr>
          <p:cNvPr name="TextBox 2" id="2"/>
          <p:cNvSpPr txBox="true"/>
          <p:nvPr/>
        </p:nvSpPr>
        <p:spPr>
          <a:xfrm rot="0">
            <a:off x="9757154" y="1676564"/>
            <a:ext cx="7034868" cy="1965325"/>
          </a:xfrm>
          <a:prstGeom prst="rect">
            <a:avLst/>
          </a:prstGeom>
        </p:spPr>
        <p:txBody>
          <a:bodyPr anchor="t" rtlCol="false" tIns="0" lIns="0" bIns="0" rIns="0">
            <a:spAutoFit/>
          </a:bodyPr>
          <a:lstStyle/>
          <a:p>
            <a:pPr algn="ctr" marL="0" indent="0" lvl="0">
              <a:lnSpc>
                <a:spcPts val="7699"/>
              </a:lnSpc>
              <a:spcBef>
                <a:spcPct val="0"/>
              </a:spcBef>
            </a:pPr>
            <a:r>
              <a:rPr lang="en-US" b="true" sz="6999">
                <a:solidFill>
                  <a:srgbClr val="2A2A2A"/>
                </a:solidFill>
                <a:latin typeface="Open Sans Bold"/>
                <a:ea typeface="Open Sans Bold"/>
                <a:cs typeface="Open Sans Bold"/>
                <a:sym typeface="Open Sans Bold"/>
              </a:rPr>
              <a:t>Valor de la semana</a:t>
            </a:r>
          </a:p>
        </p:txBody>
      </p:sp>
      <p:sp>
        <p:nvSpPr>
          <p:cNvPr name="Freeform 3" id="3"/>
          <p:cNvSpPr/>
          <p:nvPr/>
        </p:nvSpPr>
        <p:spPr>
          <a:xfrm flipH="false" flipV="false" rot="0">
            <a:off x="0" y="0"/>
            <a:ext cx="8005354" cy="10287000"/>
          </a:xfrm>
          <a:custGeom>
            <a:avLst/>
            <a:gdLst/>
            <a:ahLst/>
            <a:cxnLst/>
            <a:rect r="r" b="b" t="t" l="l"/>
            <a:pathLst>
              <a:path h="10287000" w="8005354">
                <a:moveTo>
                  <a:pt x="0" y="0"/>
                </a:moveTo>
                <a:lnTo>
                  <a:pt x="8005354" y="0"/>
                </a:lnTo>
                <a:lnTo>
                  <a:pt x="8005354" y="10287000"/>
                </a:lnTo>
                <a:lnTo>
                  <a:pt x="0" y="10287000"/>
                </a:lnTo>
                <a:lnTo>
                  <a:pt x="0" y="0"/>
                </a:lnTo>
                <a:close/>
              </a:path>
            </a:pathLst>
          </a:custGeom>
          <a:blipFill>
            <a:blip r:embed="rId2"/>
            <a:stretch>
              <a:fillRect l="-46255" t="0" r="-46255" b="0"/>
            </a:stretch>
          </a:blipFill>
        </p:spPr>
      </p:sp>
      <p:sp>
        <p:nvSpPr>
          <p:cNvPr name="TextBox 4" id="4"/>
          <p:cNvSpPr txBox="true"/>
          <p:nvPr/>
        </p:nvSpPr>
        <p:spPr>
          <a:xfrm rot="0">
            <a:off x="8701904" y="4731815"/>
            <a:ext cx="9145367" cy="2710181"/>
          </a:xfrm>
          <a:prstGeom prst="rect">
            <a:avLst/>
          </a:prstGeom>
        </p:spPr>
        <p:txBody>
          <a:bodyPr anchor="t" rtlCol="false" tIns="0" lIns="0" bIns="0" rIns="0">
            <a:spAutoFit/>
          </a:bodyPr>
          <a:lstStyle/>
          <a:p>
            <a:pPr algn="ctr" marL="0" indent="0" lvl="0">
              <a:lnSpc>
                <a:spcPts val="5390"/>
              </a:lnSpc>
              <a:spcBef>
                <a:spcPct val="0"/>
              </a:spcBef>
            </a:pPr>
            <a:r>
              <a:rPr lang="en-US" sz="4900">
                <a:solidFill>
                  <a:srgbClr val="2A2A2A"/>
                </a:solidFill>
                <a:latin typeface="Open Sans"/>
                <a:ea typeface="Open Sans"/>
                <a:cs typeface="Open Sans"/>
                <a:sym typeface="Open Sans"/>
              </a:rPr>
              <a:t>Excelencia, para culminar el curso y aplicar los conocimientos obtenidos a futuro</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A1EFB2"/>
        </a:solidFill>
      </p:bgPr>
    </p:bg>
    <p:spTree>
      <p:nvGrpSpPr>
        <p:cNvPr id="1" name=""/>
        <p:cNvGrpSpPr/>
        <p:nvPr/>
      </p:nvGrpSpPr>
      <p:grpSpPr>
        <a:xfrm>
          <a:off x="0" y="0"/>
          <a:ext cx="0" cy="0"/>
          <a:chOff x="0" y="0"/>
          <a:chExt cx="0" cy="0"/>
        </a:xfrm>
      </p:grpSpPr>
      <p:grpSp>
        <p:nvGrpSpPr>
          <p:cNvPr name="Group 2" id="2"/>
          <p:cNvGrpSpPr/>
          <p:nvPr/>
        </p:nvGrpSpPr>
        <p:grpSpPr>
          <a:xfrm rot="0">
            <a:off x="1514475" y="3322628"/>
            <a:ext cx="9238327" cy="3641744"/>
            <a:chOff x="0" y="0"/>
            <a:chExt cx="12317770" cy="4855659"/>
          </a:xfrm>
        </p:grpSpPr>
        <p:sp>
          <p:nvSpPr>
            <p:cNvPr name="TextBox 3" id="3"/>
            <p:cNvSpPr txBox="true"/>
            <p:nvPr/>
          </p:nvSpPr>
          <p:spPr>
            <a:xfrm rot="0">
              <a:off x="0" y="0"/>
              <a:ext cx="12317770" cy="1625600"/>
            </a:xfrm>
            <a:prstGeom prst="rect">
              <a:avLst/>
            </a:prstGeom>
          </p:spPr>
          <p:txBody>
            <a:bodyPr anchor="t" rtlCol="false" tIns="0" lIns="0" bIns="0" rIns="0">
              <a:spAutoFit/>
            </a:bodyPr>
            <a:lstStyle/>
            <a:p>
              <a:pPr algn="l">
                <a:lnSpc>
                  <a:spcPts val="9600"/>
                </a:lnSpc>
              </a:pPr>
              <a:r>
                <a:rPr lang="en-US" sz="8000">
                  <a:solidFill>
                    <a:srgbClr val="2A2A2A"/>
                  </a:solidFill>
                  <a:latin typeface="Open Sans"/>
                  <a:ea typeface="Open Sans"/>
                  <a:cs typeface="Open Sans"/>
                  <a:sym typeface="Open Sans"/>
                </a:rPr>
                <a:t>Referencias </a:t>
              </a:r>
            </a:p>
          </p:txBody>
        </p:sp>
        <p:sp>
          <p:nvSpPr>
            <p:cNvPr name="TextBox 4" id="4"/>
            <p:cNvSpPr txBox="true"/>
            <p:nvPr/>
          </p:nvSpPr>
          <p:spPr>
            <a:xfrm rot="0">
              <a:off x="0" y="2615167"/>
              <a:ext cx="12317770" cy="2103332"/>
            </a:xfrm>
            <a:prstGeom prst="rect">
              <a:avLst/>
            </a:prstGeom>
          </p:spPr>
          <p:txBody>
            <a:bodyPr anchor="t" rtlCol="false" tIns="0" lIns="0" bIns="0" rIns="0">
              <a:spAutoFit/>
            </a:bodyPr>
            <a:lstStyle/>
            <a:p>
              <a:pPr algn="l" marL="496571" indent="-248285" lvl="1">
                <a:lnSpc>
                  <a:spcPts val="3220"/>
                </a:lnSpc>
                <a:buFont typeface="Arial"/>
                <a:buChar char="•"/>
              </a:pPr>
              <a:r>
                <a:rPr lang="en-US" sz="2300">
                  <a:solidFill>
                    <a:srgbClr val="2A2A2A"/>
                  </a:solidFill>
                  <a:latin typeface="Open Sans"/>
                  <a:ea typeface="Open Sans"/>
                  <a:cs typeface="Open Sans"/>
                  <a:sym typeface="Open Sans"/>
                </a:rPr>
                <a:t>Laguna, Manuel; Marklund, Johan. Business Process Modeling, Simulation and Design – </a:t>
              </a:r>
              <a:r>
                <a:rPr lang="en-US" sz="2300">
                  <a:solidFill>
                    <a:srgbClr val="2A2A2A"/>
                  </a:solidFill>
                  <a:latin typeface="Open Sans"/>
                  <a:ea typeface="Open Sans"/>
                  <a:cs typeface="Open Sans"/>
                  <a:sym typeface="Open Sans"/>
                </a:rPr>
                <a:t>3era Edición. CRC Press. 2019</a:t>
              </a:r>
            </a:p>
            <a:p>
              <a:pPr algn="l" marL="496570" indent="-248285" lvl="1">
                <a:lnSpc>
                  <a:spcPts val="3219"/>
                </a:lnSpc>
                <a:buFont typeface="Arial"/>
                <a:buChar char="•"/>
              </a:pPr>
              <a:r>
                <a:rPr lang="en-US" sz="2299">
                  <a:solidFill>
                    <a:srgbClr val="2A2A2A"/>
                  </a:solidFill>
                  <a:latin typeface="Open Sans"/>
                  <a:ea typeface="Open Sans"/>
                  <a:cs typeface="Open Sans"/>
                  <a:sym typeface="Open Sans"/>
                </a:rPr>
                <a:t>Law, Averill M. Simulation Modeling &amp; Analysis – 4ta Edición. McGraw Hill, New York, USA 2007</a:t>
              </a:r>
            </a:p>
          </p:txBody>
        </p:sp>
      </p:grpSp>
      <p:grpSp>
        <p:nvGrpSpPr>
          <p:cNvPr name="Group 5" id="5"/>
          <p:cNvGrpSpPr/>
          <p:nvPr/>
        </p:nvGrpSpPr>
        <p:grpSpPr>
          <a:xfrm rot="0">
            <a:off x="11613450" y="1644074"/>
            <a:ext cx="5325085" cy="6998853"/>
            <a:chOff x="0" y="0"/>
            <a:chExt cx="7100114" cy="9331804"/>
          </a:xfrm>
        </p:grpSpPr>
        <p:sp>
          <p:nvSpPr>
            <p:cNvPr name="Freeform 6" id="6"/>
            <p:cNvSpPr/>
            <p:nvPr/>
          </p:nvSpPr>
          <p:spPr>
            <a:xfrm flipH="false" flipV="false" rot="0">
              <a:off x="0" y="5161799"/>
              <a:ext cx="6929012" cy="4170005"/>
            </a:xfrm>
            <a:custGeom>
              <a:avLst/>
              <a:gdLst/>
              <a:ahLst/>
              <a:cxnLst/>
              <a:rect r="r" b="b" t="t" l="l"/>
              <a:pathLst>
                <a:path h="4170005" w="6929012">
                  <a:moveTo>
                    <a:pt x="0" y="0"/>
                  </a:moveTo>
                  <a:lnTo>
                    <a:pt x="6929012" y="0"/>
                  </a:lnTo>
                  <a:lnTo>
                    <a:pt x="6929012" y="4170005"/>
                  </a:lnTo>
                  <a:lnTo>
                    <a:pt x="0" y="417000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2435115" y="0"/>
              <a:ext cx="4664998" cy="6212468"/>
            </a:xfrm>
            <a:custGeom>
              <a:avLst/>
              <a:gdLst/>
              <a:ahLst/>
              <a:cxnLst/>
              <a:rect r="r" b="b" t="t" l="l"/>
              <a:pathLst>
                <a:path h="6212468" w="4664998">
                  <a:moveTo>
                    <a:pt x="0" y="0"/>
                  </a:moveTo>
                  <a:lnTo>
                    <a:pt x="4664999" y="0"/>
                  </a:lnTo>
                  <a:lnTo>
                    <a:pt x="4664999" y="6212468"/>
                  </a:lnTo>
                  <a:lnTo>
                    <a:pt x="0" y="621246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507663"/>
            <a:ext cx="2599435" cy="3371142"/>
          </a:xfrm>
          <a:custGeom>
            <a:avLst/>
            <a:gdLst/>
            <a:ahLst/>
            <a:cxnLst/>
            <a:rect r="r" b="b" t="t" l="l"/>
            <a:pathLst>
              <a:path h="3371142" w="2599435">
                <a:moveTo>
                  <a:pt x="0" y="0"/>
                </a:moveTo>
                <a:lnTo>
                  <a:pt x="2599435" y="0"/>
                </a:lnTo>
                <a:lnTo>
                  <a:pt x="2599435" y="3371143"/>
                </a:lnTo>
                <a:lnTo>
                  <a:pt x="0" y="3371143"/>
                </a:lnTo>
                <a:lnTo>
                  <a:pt x="0" y="0"/>
                </a:lnTo>
                <a:close/>
              </a:path>
            </a:pathLst>
          </a:custGeom>
          <a:blipFill>
            <a:blip r:embed="rId2"/>
            <a:stretch>
              <a:fillRect l="0" t="0" r="0" b="0"/>
            </a:stretch>
          </a:blipFill>
        </p:spPr>
      </p:sp>
      <p:grpSp>
        <p:nvGrpSpPr>
          <p:cNvPr name="Group 3" id="3"/>
          <p:cNvGrpSpPr/>
          <p:nvPr/>
        </p:nvGrpSpPr>
        <p:grpSpPr>
          <a:xfrm rot="0">
            <a:off x="6773554" y="3878806"/>
            <a:ext cx="5088626" cy="2529389"/>
            <a:chOff x="0" y="0"/>
            <a:chExt cx="6784835" cy="3372518"/>
          </a:xfrm>
        </p:grpSpPr>
        <p:sp>
          <p:nvSpPr>
            <p:cNvPr name="TextBox 4" id="4"/>
            <p:cNvSpPr txBox="true"/>
            <p:nvPr/>
          </p:nvSpPr>
          <p:spPr>
            <a:xfrm rot="0">
              <a:off x="0" y="0"/>
              <a:ext cx="6784835" cy="1828800"/>
            </a:xfrm>
            <a:prstGeom prst="rect">
              <a:avLst/>
            </a:prstGeom>
          </p:spPr>
          <p:txBody>
            <a:bodyPr anchor="t" rtlCol="false" tIns="0" lIns="0" bIns="0" rIns="0">
              <a:spAutoFit/>
            </a:bodyPr>
            <a:lstStyle/>
            <a:p>
              <a:pPr algn="l">
                <a:lnSpc>
                  <a:spcPts val="10800"/>
                </a:lnSpc>
              </a:pPr>
              <a:r>
                <a:rPr lang="en-US" sz="9000">
                  <a:solidFill>
                    <a:srgbClr val="2A2A2A"/>
                  </a:solidFill>
                  <a:latin typeface="Open Sans"/>
                  <a:ea typeface="Open Sans"/>
                  <a:cs typeface="Open Sans"/>
                  <a:sym typeface="Open Sans"/>
                </a:rPr>
                <a:t>¿Dudas?</a:t>
              </a:r>
            </a:p>
          </p:txBody>
        </p:sp>
        <p:sp>
          <p:nvSpPr>
            <p:cNvPr name="TextBox 5" id="5"/>
            <p:cNvSpPr txBox="true"/>
            <p:nvPr/>
          </p:nvSpPr>
          <p:spPr>
            <a:xfrm rot="0">
              <a:off x="0" y="2830440"/>
              <a:ext cx="6784835" cy="547158"/>
            </a:xfrm>
            <a:prstGeom prst="rect">
              <a:avLst/>
            </a:prstGeom>
          </p:spPr>
          <p:txBody>
            <a:bodyPr anchor="t" rtlCol="false" tIns="0" lIns="0" bIns="0" rIns="0">
              <a:spAutoFit/>
            </a:bodyPr>
            <a:lstStyle/>
            <a:p>
              <a:pPr algn="l">
                <a:lnSpc>
                  <a:spcPts val="3499"/>
                </a:lnSpc>
              </a:pPr>
            </a:p>
          </p:txBody>
        </p:sp>
      </p:grpSp>
      <p:sp>
        <p:nvSpPr>
          <p:cNvPr name="TextBox 6" id="6"/>
          <p:cNvSpPr txBox="true"/>
          <p:nvPr/>
        </p:nvSpPr>
        <p:spPr>
          <a:xfrm rot="0">
            <a:off x="3503052" y="6667120"/>
            <a:ext cx="11629629" cy="1000125"/>
          </a:xfrm>
          <a:prstGeom prst="rect">
            <a:avLst/>
          </a:prstGeom>
        </p:spPr>
        <p:txBody>
          <a:bodyPr anchor="t" rtlCol="false" tIns="0" lIns="0" bIns="0" rIns="0">
            <a:spAutoFit/>
          </a:bodyPr>
          <a:lstStyle/>
          <a:p>
            <a:pPr algn="ctr">
              <a:lnSpc>
                <a:spcPts val="3912"/>
              </a:lnSpc>
              <a:spcBef>
                <a:spcPct val="0"/>
              </a:spcBef>
            </a:pPr>
            <a:r>
              <a:rPr lang="en-US" sz="3260">
                <a:solidFill>
                  <a:srgbClr val="2A2A2A"/>
                </a:solidFill>
                <a:latin typeface="Open Sans"/>
                <a:ea typeface="Open Sans"/>
                <a:cs typeface="Open Sans"/>
                <a:sym typeface="Open Sans"/>
              </a:rPr>
              <a:t>Recuerda que tenemos nuestro foro semanal donde puedes</a:t>
            </a:r>
          </a:p>
          <a:p>
            <a:pPr algn="ctr">
              <a:lnSpc>
                <a:spcPts val="3912"/>
              </a:lnSpc>
              <a:spcBef>
                <a:spcPct val="0"/>
              </a:spcBef>
            </a:pPr>
            <a:r>
              <a:rPr lang="en-US" sz="3260">
                <a:solidFill>
                  <a:srgbClr val="2A2A2A"/>
                </a:solidFill>
                <a:latin typeface="Open Sans"/>
                <a:ea typeface="Open Sans"/>
                <a:cs typeface="Open Sans"/>
                <a:sym typeface="Open Sans"/>
              </a:rPr>
              <a:t>consultar cualquier duda que te surja en la semana</a:t>
            </a:r>
          </a:p>
        </p:txBody>
      </p:sp>
      <p:sp>
        <p:nvSpPr>
          <p:cNvPr name="Freeform 7" id="7"/>
          <p:cNvSpPr/>
          <p:nvPr/>
        </p:nvSpPr>
        <p:spPr>
          <a:xfrm flipH="false" flipV="false" rot="0">
            <a:off x="12505063" y="290817"/>
            <a:ext cx="4925025" cy="4925025"/>
          </a:xfrm>
          <a:custGeom>
            <a:avLst/>
            <a:gdLst/>
            <a:ahLst/>
            <a:cxnLst/>
            <a:rect r="r" b="b" t="t" l="l"/>
            <a:pathLst>
              <a:path h="4925025" w="4925025">
                <a:moveTo>
                  <a:pt x="0" y="0"/>
                </a:moveTo>
                <a:lnTo>
                  <a:pt x="4925025" y="0"/>
                </a:lnTo>
                <a:lnTo>
                  <a:pt x="4925025" y="4925025"/>
                </a:lnTo>
                <a:lnTo>
                  <a:pt x="0" y="4925025"/>
                </a:lnTo>
                <a:lnTo>
                  <a:pt x="0" y="0"/>
                </a:lnTo>
                <a:close/>
              </a:path>
            </a:pathLst>
          </a:custGeom>
          <a:blipFill>
            <a:blip r:embed="rId3"/>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733550" y="1727086"/>
            <a:ext cx="6590377" cy="2191964"/>
            <a:chOff x="0" y="0"/>
            <a:chExt cx="8787170" cy="2922618"/>
          </a:xfrm>
        </p:grpSpPr>
        <p:sp>
          <p:nvSpPr>
            <p:cNvPr name="TextBox 3" id="3"/>
            <p:cNvSpPr txBox="true"/>
            <p:nvPr/>
          </p:nvSpPr>
          <p:spPr>
            <a:xfrm rot="0">
              <a:off x="0" y="0"/>
              <a:ext cx="8787170" cy="1828800"/>
            </a:xfrm>
            <a:prstGeom prst="rect">
              <a:avLst/>
            </a:prstGeom>
          </p:spPr>
          <p:txBody>
            <a:bodyPr anchor="t" rtlCol="false" tIns="0" lIns="0" bIns="0" rIns="0">
              <a:spAutoFit/>
            </a:bodyPr>
            <a:lstStyle/>
            <a:p>
              <a:pPr algn="l">
                <a:lnSpc>
                  <a:spcPts val="10800"/>
                </a:lnSpc>
              </a:pPr>
              <a:r>
                <a:rPr lang="en-US" sz="9000">
                  <a:solidFill>
                    <a:srgbClr val="2A2A2A"/>
                  </a:solidFill>
                  <a:latin typeface="Open Sans"/>
                  <a:ea typeface="Open Sans"/>
                  <a:cs typeface="Open Sans"/>
                  <a:sym typeface="Open Sans"/>
                </a:rPr>
                <a:t>Agenda</a:t>
              </a:r>
            </a:p>
          </p:txBody>
        </p:sp>
        <p:sp>
          <p:nvSpPr>
            <p:cNvPr name="TextBox 4" id="4"/>
            <p:cNvSpPr txBox="true"/>
            <p:nvPr/>
          </p:nvSpPr>
          <p:spPr>
            <a:xfrm rot="0">
              <a:off x="0" y="2313018"/>
              <a:ext cx="8787170" cy="609600"/>
            </a:xfrm>
            <a:prstGeom prst="rect">
              <a:avLst/>
            </a:prstGeom>
          </p:spPr>
          <p:txBody>
            <a:bodyPr anchor="t" rtlCol="false" tIns="0" lIns="0" bIns="0" rIns="0">
              <a:spAutoFit/>
            </a:bodyPr>
            <a:lstStyle/>
            <a:p>
              <a:pPr algn="l">
                <a:lnSpc>
                  <a:spcPts val="3600"/>
                </a:lnSpc>
              </a:pPr>
              <a:r>
                <a:rPr lang="en-US" sz="3000" b="true">
                  <a:solidFill>
                    <a:srgbClr val="2A2A2A"/>
                  </a:solidFill>
                  <a:latin typeface="Open Sans Bold"/>
                  <a:ea typeface="Open Sans Bold"/>
                  <a:cs typeface="Open Sans Bold"/>
                  <a:sym typeface="Open Sans Bold"/>
                </a:rPr>
                <a:t>Recordatorios</a:t>
              </a:r>
            </a:p>
          </p:txBody>
        </p:sp>
      </p:grpSp>
      <p:sp>
        <p:nvSpPr>
          <p:cNvPr name="Freeform 5" id="5"/>
          <p:cNvSpPr/>
          <p:nvPr/>
        </p:nvSpPr>
        <p:spPr>
          <a:xfrm flipH="false" flipV="false" rot="0">
            <a:off x="1733550" y="4797871"/>
            <a:ext cx="5997460" cy="3762043"/>
          </a:xfrm>
          <a:custGeom>
            <a:avLst/>
            <a:gdLst/>
            <a:ahLst/>
            <a:cxnLst/>
            <a:rect r="r" b="b" t="t" l="l"/>
            <a:pathLst>
              <a:path h="3762043" w="5997460">
                <a:moveTo>
                  <a:pt x="0" y="0"/>
                </a:moveTo>
                <a:lnTo>
                  <a:pt x="5997460" y="0"/>
                </a:lnTo>
                <a:lnTo>
                  <a:pt x="5997460" y="3762043"/>
                </a:lnTo>
                <a:lnTo>
                  <a:pt x="0" y="376204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10333949" y="3059713"/>
            <a:ext cx="6077873" cy="5500201"/>
            <a:chOff x="0" y="0"/>
            <a:chExt cx="8103830" cy="7333602"/>
          </a:xfrm>
        </p:grpSpPr>
        <p:sp>
          <p:nvSpPr>
            <p:cNvPr name="AutoShape 7" id="7"/>
            <p:cNvSpPr/>
            <p:nvPr/>
          </p:nvSpPr>
          <p:spPr>
            <a:xfrm>
              <a:off x="0" y="6350"/>
              <a:ext cx="8103830" cy="0"/>
            </a:xfrm>
            <a:prstGeom prst="line">
              <a:avLst/>
            </a:prstGeom>
            <a:ln cap="rnd" w="12700">
              <a:solidFill>
                <a:srgbClr val="399D4E"/>
              </a:solidFill>
              <a:prstDash val="solid"/>
              <a:headEnd type="none" len="sm" w="sm"/>
              <a:tailEnd type="none" len="sm" w="sm"/>
            </a:ln>
          </p:spPr>
        </p:sp>
        <p:sp>
          <p:nvSpPr>
            <p:cNvPr name="TextBox 8" id="8"/>
            <p:cNvSpPr txBox="true"/>
            <p:nvPr/>
          </p:nvSpPr>
          <p:spPr>
            <a:xfrm rot="0">
              <a:off x="0" y="497603"/>
              <a:ext cx="8103830" cy="547158"/>
            </a:xfrm>
            <a:prstGeom prst="rect">
              <a:avLst/>
            </a:prstGeom>
          </p:spPr>
          <p:txBody>
            <a:bodyPr anchor="t" rtlCol="false" tIns="0" lIns="0" bIns="0" rIns="0">
              <a:spAutoFit/>
            </a:bodyPr>
            <a:lstStyle/>
            <a:p>
              <a:pPr algn="l">
                <a:lnSpc>
                  <a:spcPts val="3499"/>
                </a:lnSpc>
              </a:pPr>
              <a:r>
                <a:rPr lang="en-US" sz="2499">
                  <a:solidFill>
                    <a:srgbClr val="2A2A2A"/>
                  </a:solidFill>
                  <a:latin typeface="Open Sans"/>
                  <a:ea typeface="Open Sans"/>
                  <a:cs typeface="Open Sans"/>
                  <a:sym typeface="Open Sans"/>
                </a:rPr>
                <a:t>Componentes basicos</a:t>
              </a:r>
            </a:p>
          </p:txBody>
        </p:sp>
        <p:sp>
          <p:nvSpPr>
            <p:cNvPr name="AutoShape 9" id="9"/>
            <p:cNvSpPr/>
            <p:nvPr/>
          </p:nvSpPr>
          <p:spPr>
            <a:xfrm>
              <a:off x="0" y="1578560"/>
              <a:ext cx="8103830" cy="0"/>
            </a:xfrm>
            <a:prstGeom prst="line">
              <a:avLst/>
            </a:prstGeom>
            <a:ln cap="rnd" w="12700">
              <a:solidFill>
                <a:srgbClr val="399D4E"/>
              </a:solidFill>
              <a:prstDash val="solid"/>
              <a:headEnd type="none" len="sm" w="sm"/>
              <a:tailEnd type="none" len="sm" w="sm"/>
            </a:ln>
          </p:spPr>
        </p:sp>
        <p:sp>
          <p:nvSpPr>
            <p:cNvPr name="TextBox 10" id="10"/>
            <p:cNvSpPr txBox="true"/>
            <p:nvPr/>
          </p:nvSpPr>
          <p:spPr>
            <a:xfrm rot="0">
              <a:off x="0" y="2060288"/>
              <a:ext cx="8103830" cy="556683"/>
            </a:xfrm>
            <a:prstGeom prst="rect">
              <a:avLst/>
            </a:prstGeom>
          </p:spPr>
          <p:txBody>
            <a:bodyPr anchor="t" rtlCol="false" tIns="0" lIns="0" bIns="0" rIns="0">
              <a:spAutoFit/>
            </a:bodyPr>
            <a:lstStyle/>
            <a:p>
              <a:pPr algn="l">
                <a:lnSpc>
                  <a:spcPts val="3500"/>
                </a:lnSpc>
              </a:pPr>
              <a:r>
                <a:rPr lang="en-US" sz="2500">
                  <a:solidFill>
                    <a:srgbClr val="2A2A2A"/>
                  </a:solidFill>
                  <a:latin typeface="Open Sans"/>
                  <a:ea typeface="Open Sans"/>
                  <a:cs typeface="Open Sans"/>
                  <a:sym typeface="Open Sans"/>
                </a:rPr>
                <a:t>Aplicacion de la libreria extra</a:t>
              </a:r>
            </a:p>
          </p:txBody>
        </p:sp>
        <p:sp>
          <p:nvSpPr>
            <p:cNvPr name="AutoShape 11" id="11"/>
            <p:cNvSpPr/>
            <p:nvPr/>
          </p:nvSpPr>
          <p:spPr>
            <a:xfrm>
              <a:off x="0" y="3150770"/>
              <a:ext cx="8103830" cy="0"/>
            </a:xfrm>
            <a:prstGeom prst="line">
              <a:avLst/>
            </a:prstGeom>
            <a:ln cap="rnd" w="12700">
              <a:solidFill>
                <a:srgbClr val="399D4E"/>
              </a:solidFill>
              <a:prstDash val="solid"/>
              <a:headEnd type="none" len="sm" w="sm"/>
              <a:tailEnd type="none" len="sm" w="sm"/>
            </a:ln>
          </p:spPr>
        </p:sp>
        <p:sp>
          <p:nvSpPr>
            <p:cNvPr name="TextBox 12" id="12"/>
            <p:cNvSpPr txBox="true"/>
            <p:nvPr/>
          </p:nvSpPr>
          <p:spPr>
            <a:xfrm rot="0">
              <a:off x="0" y="3642023"/>
              <a:ext cx="8103830" cy="547158"/>
            </a:xfrm>
            <a:prstGeom prst="rect">
              <a:avLst/>
            </a:prstGeom>
          </p:spPr>
          <p:txBody>
            <a:bodyPr anchor="t" rtlCol="false" tIns="0" lIns="0" bIns="0" rIns="0">
              <a:spAutoFit/>
            </a:bodyPr>
            <a:lstStyle/>
            <a:p>
              <a:pPr algn="l">
                <a:lnSpc>
                  <a:spcPts val="3499"/>
                </a:lnSpc>
              </a:pPr>
              <a:r>
                <a:rPr lang="en-US" sz="2499">
                  <a:solidFill>
                    <a:srgbClr val="2A2A2A"/>
                  </a:solidFill>
                  <a:latin typeface="Open Sans"/>
                  <a:ea typeface="Open Sans"/>
                  <a:cs typeface="Open Sans"/>
                  <a:sym typeface="Open Sans"/>
                </a:rPr>
                <a:t>Ejemplo</a:t>
              </a:r>
            </a:p>
          </p:txBody>
        </p:sp>
        <p:sp>
          <p:nvSpPr>
            <p:cNvPr name="AutoShape 13" id="13"/>
            <p:cNvSpPr/>
            <p:nvPr/>
          </p:nvSpPr>
          <p:spPr>
            <a:xfrm>
              <a:off x="0" y="4722980"/>
              <a:ext cx="8103830" cy="0"/>
            </a:xfrm>
            <a:prstGeom prst="line">
              <a:avLst/>
            </a:prstGeom>
            <a:ln cap="rnd" w="12700">
              <a:solidFill>
                <a:srgbClr val="399D4E"/>
              </a:solidFill>
              <a:prstDash val="solid"/>
              <a:headEnd type="none" len="sm" w="sm"/>
              <a:tailEnd type="none" len="sm" w="sm"/>
            </a:ln>
          </p:spPr>
        </p:sp>
        <p:sp>
          <p:nvSpPr>
            <p:cNvPr name="TextBox 14" id="14"/>
            <p:cNvSpPr txBox="true"/>
            <p:nvPr/>
          </p:nvSpPr>
          <p:spPr>
            <a:xfrm rot="0">
              <a:off x="0" y="6776918"/>
              <a:ext cx="8103830" cy="556683"/>
            </a:xfrm>
            <a:prstGeom prst="rect">
              <a:avLst/>
            </a:prstGeom>
          </p:spPr>
          <p:txBody>
            <a:bodyPr anchor="t" rtlCol="false" tIns="0" lIns="0" bIns="0" rIns="0">
              <a:spAutoFit/>
            </a:bodyPr>
            <a:lstStyle/>
            <a:p>
              <a:pPr algn="l">
                <a:lnSpc>
                  <a:spcPts val="3500"/>
                </a:lnSpc>
              </a:pP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134192" y="2214045"/>
            <a:ext cx="6738899" cy="7044255"/>
          </a:xfrm>
          <a:custGeom>
            <a:avLst/>
            <a:gdLst/>
            <a:ahLst/>
            <a:cxnLst/>
            <a:rect r="r" b="b" t="t" l="l"/>
            <a:pathLst>
              <a:path h="7044255" w="6738899">
                <a:moveTo>
                  <a:pt x="0" y="0"/>
                </a:moveTo>
                <a:lnTo>
                  <a:pt x="6738899" y="0"/>
                </a:lnTo>
                <a:lnTo>
                  <a:pt x="6738899" y="7044255"/>
                </a:lnTo>
                <a:lnTo>
                  <a:pt x="0" y="7044255"/>
                </a:lnTo>
                <a:lnTo>
                  <a:pt x="0" y="0"/>
                </a:lnTo>
                <a:close/>
              </a:path>
            </a:pathLst>
          </a:custGeom>
          <a:blipFill>
            <a:blip r:embed="rId2"/>
            <a:stretch>
              <a:fillRect l="0" t="0" r="0" b="0"/>
            </a:stretch>
          </a:blipFill>
        </p:spPr>
      </p:sp>
      <p:sp>
        <p:nvSpPr>
          <p:cNvPr name="Freeform 3" id="3"/>
          <p:cNvSpPr/>
          <p:nvPr/>
        </p:nvSpPr>
        <p:spPr>
          <a:xfrm flipH="false" flipV="false" rot="0">
            <a:off x="10026250" y="2214045"/>
            <a:ext cx="6339830" cy="7044255"/>
          </a:xfrm>
          <a:custGeom>
            <a:avLst/>
            <a:gdLst/>
            <a:ahLst/>
            <a:cxnLst/>
            <a:rect r="r" b="b" t="t" l="l"/>
            <a:pathLst>
              <a:path h="7044255" w="6339830">
                <a:moveTo>
                  <a:pt x="0" y="0"/>
                </a:moveTo>
                <a:lnTo>
                  <a:pt x="6339829" y="0"/>
                </a:lnTo>
                <a:lnTo>
                  <a:pt x="6339829" y="7044255"/>
                </a:lnTo>
                <a:lnTo>
                  <a:pt x="0" y="7044255"/>
                </a:lnTo>
                <a:lnTo>
                  <a:pt x="0" y="0"/>
                </a:lnTo>
                <a:close/>
              </a:path>
            </a:pathLst>
          </a:custGeom>
          <a:blipFill>
            <a:blip r:embed="rId3"/>
            <a:stretch>
              <a:fillRect l="0" t="0" r="0" b="0"/>
            </a:stretch>
          </a:blipFill>
        </p:spPr>
      </p:sp>
      <p:sp>
        <p:nvSpPr>
          <p:cNvPr name="TextBox 4" id="4"/>
          <p:cNvSpPr txBox="true"/>
          <p:nvPr/>
        </p:nvSpPr>
        <p:spPr>
          <a:xfrm rot="0">
            <a:off x="2641440" y="716238"/>
            <a:ext cx="12680694" cy="1219200"/>
          </a:xfrm>
          <a:prstGeom prst="rect">
            <a:avLst/>
          </a:prstGeom>
        </p:spPr>
        <p:txBody>
          <a:bodyPr anchor="t" rtlCol="false" tIns="0" lIns="0" bIns="0" rIns="0">
            <a:spAutoFit/>
          </a:bodyPr>
          <a:lstStyle/>
          <a:p>
            <a:pPr algn="ctr">
              <a:lnSpc>
                <a:spcPts val="9600"/>
              </a:lnSpc>
            </a:pPr>
            <a:r>
              <a:rPr lang="en-US" sz="8000">
                <a:solidFill>
                  <a:srgbClr val="2A2A2A"/>
                </a:solidFill>
                <a:latin typeface="Open Sans"/>
                <a:ea typeface="Open Sans"/>
                <a:cs typeface="Open Sans"/>
                <a:sym typeface="Open Sans"/>
              </a:rPr>
              <a:t>Libreria Extra en SIMIO</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199074" y="2814637"/>
            <a:ext cx="10583490" cy="4581526"/>
          </a:xfrm>
          <a:prstGeom prst="rect">
            <a:avLst/>
          </a:prstGeom>
        </p:spPr>
        <p:txBody>
          <a:bodyPr anchor="t" rtlCol="false" tIns="0" lIns="0" bIns="0" rIns="0">
            <a:spAutoFit/>
          </a:bodyPr>
          <a:lstStyle/>
          <a:p>
            <a:pPr algn="just">
              <a:lnSpc>
                <a:spcPts val="5249"/>
              </a:lnSpc>
            </a:pPr>
            <a:r>
              <a:rPr lang="en-US" sz="3749">
                <a:solidFill>
                  <a:srgbClr val="2A2A2A"/>
                </a:solidFill>
                <a:latin typeface="Open Sans"/>
                <a:ea typeface="Open Sans"/>
                <a:cs typeface="Open Sans"/>
                <a:sym typeface="Open Sans"/>
              </a:rPr>
              <a:t>E</a:t>
            </a:r>
            <a:r>
              <a:rPr lang="en-US" sz="3749">
                <a:solidFill>
                  <a:srgbClr val="2A2A2A"/>
                </a:solidFill>
                <a:latin typeface="Open Sans"/>
                <a:ea typeface="Open Sans"/>
                <a:cs typeface="Open Sans"/>
                <a:sym typeface="Open Sans"/>
              </a:rPr>
              <a:t>n Simio, los racks no son parte de la librería estándar, pero se pueden modelar utilizando las herramientas y bloques disponibles. Los racks son estantes o estructuras de almacenamiento donde los artículos o productos pueden ser almacenados en diferentes niveles.</a:t>
            </a:r>
          </a:p>
        </p:txBody>
      </p:sp>
      <p:sp>
        <p:nvSpPr>
          <p:cNvPr name="AutoShape 3" id="3"/>
          <p:cNvSpPr/>
          <p:nvPr/>
        </p:nvSpPr>
        <p:spPr>
          <a:xfrm rot="0">
            <a:off x="17560817" y="0"/>
            <a:ext cx="6896061" cy="10287000"/>
          </a:xfrm>
          <a:prstGeom prst="rect">
            <a:avLst/>
          </a:prstGeom>
          <a:solidFill>
            <a:srgbClr val="399D4E"/>
          </a:solidFill>
        </p:spPr>
      </p:sp>
      <p:sp>
        <p:nvSpPr>
          <p:cNvPr name="AutoShape 4" id="4"/>
          <p:cNvSpPr/>
          <p:nvPr/>
        </p:nvSpPr>
        <p:spPr>
          <a:xfrm rot="0">
            <a:off x="-30423480" y="0"/>
            <a:ext cx="31177040" cy="10287000"/>
          </a:xfrm>
          <a:prstGeom prst="rect">
            <a:avLst/>
          </a:prstGeom>
          <a:solidFill>
            <a:srgbClr val="399D4E"/>
          </a:solidFill>
        </p:spPr>
      </p:sp>
      <p:sp>
        <p:nvSpPr>
          <p:cNvPr name="TextBox 5" id="5"/>
          <p:cNvSpPr txBox="true"/>
          <p:nvPr/>
        </p:nvSpPr>
        <p:spPr>
          <a:xfrm rot="0">
            <a:off x="1231544" y="481013"/>
            <a:ext cx="8677275" cy="1104900"/>
          </a:xfrm>
          <a:prstGeom prst="rect">
            <a:avLst/>
          </a:prstGeom>
        </p:spPr>
        <p:txBody>
          <a:bodyPr anchor="t" rtlCol="false" tIns="0" lIns="0" bIns="0" rIns="0">
            <a:spAutoFit/>
          </a:bodyPr>
          <a:lstStyle/>
          <a:p>
            <a:pPr algn="l">
              <a:lnSpc>
                <a:spcPts val="8790"/>
              </a:lnSpc>
            </a:pPr>
            <a:r>
              <a:rPr lang="en-US" sz="7325">
                <a:solidFill>
                  <a:srgbClr val="2A2A2A"/>
                </a:solidFill>
                <a:latin typeface="Open Sans"/>
                <a:ea typeface="Open Sans"/>
                <a:cs typeface="Open Sans"/>
                <a:sym typeface="Open Sans"/>
              </a:rPr>
              <a:t>RACK - ESTANTE</a:t>
            </a:r>
          </a:p>
        </p:txBody>
      </p:sp>
      <p:sp>
        <p:nvSpPr>
          <p:cNvPr name="Freeform 6" id="6"/>
          <p:cNvSpPr/>
          <p:nvPr/>
        </p:nvSpPr>
        <p:spPr>
          <a:xfrm flipH="false" flipV="false" rot="0">
            <a:off x="12142712" y="1028700"/>
            <a:ext cx="3858567" cy="8229600"/>
          </a:xfrm>
          <a:custGeom>
            <a:avLst/>
            <a:gdLst/>
            <a:ahLst/>
            <a:cxnLst/>
            <a:rect r="r" b="b" t="t" l="l"/>
            <a:pathLst>
              <a:path h="8229600" w="3858567">
                <a:moveTo>
                  <a:pt x="0" y="0"/>
                </a:moveTo>
                <a:lnTo>
                  <a:pt x="3858567" y="0"/>
                </a:lnTo>
                <a:lnTo>
                  <a:pt x="3858567" y="8229600"/>
                </a:lnTo>
                <a:lnTo>
                  <a:pt x="0" y="8229600"/>
                </a:lnTo>
                <a:lnTo>
                  <a:pt x="0" y="0"/>
                </a:lnTo>
                <a:close/>
              </a:path>
            </a:pathLst>
          </a:custGeom>
          <a:blipFill>
            <a:blip r:embed="rId2"/>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7560817" y="0"/>
            <a:ext cx="6896061" cy="10287000"/>
          </a:xfrm>
          <a:prstGeom prst="rect">
            <a:avLst/>
          </a:prstGeom>
          <a:solidFill>
            <a:srgbClr val="399D4E"/>
          </a:solidFill>
        </p:spPr>
      </p:sp>
      <p:sp>
        <p:nvSpPr>
          <p:cNvPr name="AutoShape 3" id="3"/>
          <p:cNvSpPr/>
          <p:nvPr/>
        </p:nvSpPr>
        <p:spPr>
          <a:xfrm rot="0">
            <a:off x="-30423480" y="0"/>
            <a:ext cx="31177040" cy="10287000"/>
          </a:xfrm>
          <a:prstGeom prst="rect">
            <a:avLst/>
          </a:prstGeom>
          <a:solidFill>
            <a:srgbClr val="399D4E"/>
          </a:solidFill>
        </p:spPr>
      </p:sp>
      <p:sp>
        <p:nvSpPr>
          <p:cNvPr name="TextBox 4" id="4"/>
          <p:cNvSpPr txBox="true"/>
          <p:nvPr/>
        </p:nvSpPr>
        <p:spPr>
          <a:xfrm rot="0">
            <a:off x="1231544" y="2763683"/>
            <a:ext cx="8452924" cy="5238751"/>
          </a:xfrm>
          <a:prstGeom prst="rect">
            <a:avLst/>
          </a:prstGeom>
        </p:spPr>
        <p:txBody>
          <a:bodyPr anchor="t" rtlCol="false" tIns="0" lIns="0" bIns="0" rIns="0">
            <a:spAutoFit/>
          </a:bodyPr>
          <a:lstStyle/>
          <a:p>
            <a:pPr algn="just">
              <a:lnSpc>
                <a:spcPts val="5249"/>
              </a:lnSpc>
            </a:pPr>
            <a:r>
              <a:rPr lang="en-US" sz="3749">
                <a:solidFill>
                  <a:srgbClr val="2A2A2A"/>
                </a:solidFill>
                <a:latin typeface="Open Sans"/>
                <a:ea typeface="Open Sans"/>
                <a:cs typeface="Open Sans"/>
                <a:sym typeface="Open Sans"/>
              </a:rPr>
              <a:t>Para modelar</a:t>
            </a:r>
            <a:r>
              <a:rPr lang="en-US" sz="3749">
                <a:solidFill>
                  <a:srgbClr val="2A2A2A"/>
                </a:solidFill>
                <a:latin typeface="Open Sans"/>
                <a:ea typeface="Open Sans"/>
                <a:cs typeface="Open Sans"/>
                <a:sym typeface="Open Sans"/>
              </a:rPr>
              <a:t> un rack en Simio, podemos utilizar una combinación de nodos y enlaces (links) para representar las posiciones de almacenamiento y los caminos que las entidades seguirán para entrar y salir del rack.</a:t>
            </a:r>
          </a:p>
          <a:p>
            <a:pPr algn="l">
              <a:lnSpc>
                <a:spcPts val="5249"/>
              </a:lnSpc>
            </a:pPr>
          </a:p>
        </p:txBody>
      </p:sp>
      <p:sp>
        <p:nvSpPr>
          <p:cNvPr name="TextBox 5" id="5"/>
          <p:cNvSpPr txBox="true"/>
          <p:nvPr/>
        </p:nvSpPr>
        <p:spPr>
          <a:xfrm rot="0">
            <a:off x="1231544" y="481013"/>
            <a:ext cx="8677275" cy="1104900"/>
          </a:xfrm>
          <a:prstGeom prst="rect">
            <a:avLst/>
          </a:prstGeom>
        </p:spPr>
        <p:txBody>
          <a:bodyPr anchor="t" rtlCol="false" tIns="0" lIns="0" bIns="0" rIns="0">
            <a:spAutoFit/>
          </a:bodyPr>
          <a:lstStyle/>
          <a:p>
            <a:pPr algn="l">
              <a:lnSpc>
                <a:spcPts val="8790"/>
              </a:lnSpc>
            </a:pPr>
            <a:r>
              <a:rPr lang="en-US" sz="7325">
                <a:solidFill>
                  <a:srgbClr val="2A2A2A"/>
                </a:solidFill>
                <a:latin typeface="Open Sans"/>
                <a:ea typeface="Open Sans"/>
                <a:cs typeface="Open Sans"/>
                <a:sym typeface="Open Sans"/>
              </a:rPr>
              <a:t>RACK - ESTANTE</a:t>
            </a:r>
          </a:p>
        </p:txBody>
      </p:sp>
      <p:sp>
        <p:nvSpPr>
          <p:cNvPr name="Freeform 6" id="6"/>
          <p:cNvSpPr/>
          <p:nvPr/>
        </p:nvSpPr>
        <p:spPr>
          <a:xfrm flipH="false" flipV="false" rot="0">
            <a:off x="10589173" y="1028700"/>
            <a:ext cx="6585861" cy="8229600"/>
          </a:xfrm>
          <a:custGeom>
            <a:avLst/>
            <a:gdLst/>
            <a:ahLst/>
            <a:cxnLst/>
            <a:rect r="r" b="b" t="t" l="l"/>
            <a:pathLst>
              <a:path h="8229600" w="6585861">
                <a:moveTo>
                  <a:pt x="0" y="0"/>
                </a:moveTo>
                <a:lnTo>
                  <a:pt x="6585860" y="0"/>
                </a:lnTo>
                <a:lnTo>
                  <a:pt x="6585860" y="8229600"/>
                </a:lnTo>
                <a:lnTo>
                  <a:pt x="0" y="8229600"/>
                </a:lnTo>
                <a:lnTo>
                  <a:pt x="0" y="0"/>
                </a:lnTo>
                <a:close/>
              </a:path>
            </a:pathLst>
          </a:custGeom>
          <a:blipFill>
            <a:blip r:embed="rId2"/>
            <a:stretch>
              <a:fillRect l="-5612" t="0" r="0" b="-4325"/>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7560817" y="0"/>
            <a:ext cx="6896061" cy="10287000"/>
          </a:xfrm>
          <a:prstGeom prst="rect">
            <a:avLst/>
          </a:prstGeom>
          <a:solidFill>
            <a:srgbClr val="399D4E"/>
          </a:solidFill>
        </p:spPr>
      </p:sp>
      <p:sp>
        <p:nvSpPr>
          <p:cNvPr name="AutoShape 3" id="3"/>
          <p:cNvSpPr/>
          <p:nvPr/>
        </p:nvSpPr>
        <p:spPr>
          <a:xfrm rot="0">
            <a:off x="-30423480" y="0"/>
            <a:ext cx="31177040" cy="10287000"/>
          </a:xfrm>
          <a:prstGeom prst="rect">
            <a:avLst/>
          </a:prstGeom>
          <a:solidFill>
            <a:srgbClr val="399D4E"/>
          </a:solidFill>
        </p:spPr>
      </p:sp>
      <p:sp>
        <p:nvSpPr>
          <p:cNvPr name="TextBox 4" id="4"/>
          <p:cNvSpPr txBox="true"/>
          <p:nvPr/>
        </p:nvSpPr>
        <p:spPr>
          <a:xfrm rot="0">
            <a:off x="1028700" y="2419349"/>
            <a:ext cx="16230600" cy="7210426"/>
          </a:xfrm>
          <a:prstGeom prst="rect">
            <a:avLst/>
          </a:prstGeom>
        </p:spPr>
        <p:txBody>
          <a:bodyPr anchor="t" rtlCol="false" tIns="0" lIns="0" bIns="0" rIns="0">
            <a:spAutoFit/>
          </a:bodyPr>
          <a:lstStyle/>
          <a:p>
            <a:pPr algn="just">
              <a:lnSpc>
                <a:spcPts val="5249"/>
              </a:lnSpc>
            </a:pPr>
            <a:r>
              <a:rPr lang="en-US" sz="3749">
                <a:solidFill>
                  <a:srgbClr val="2A2A2A"/>
                </a:solidFill>
                <a:latin typeface="Open Sans"/>
                <a:ea typeface="Open Sans"/>
                <a:cs typeface="Open Sans"/>
                <a:sym typeface="Open Sans"/>
              </a:rPr>
              <a:t> Storage Logic</a:t>
            </a:r>
          </a:p>
          <a:p>
            <a:pPr algn="just" marL="809617" indent="-404808" lvl="1">
              <a:lnSpc>
                <a:spcPts val="5249"/>
              </a:lnSpc>
              <a:buFont typeface="Arial"/>
              <a:buChar char="•"/>
            </a:pPr>
            <a:r>
              <a:rPr lang="en-US" sz="3749">
                <a:solidFill>
                  <a:srgbClr val="2A2A2A"/>
                </a:solidFill>
                <a:latin typeface="Open Sans"/>
                <a:ea typeface="Open Sans"/>
                <a:cs typeface="Open Sans"/>
                <a:sym typeface="Open Sans"/>
              </a:rPr>
              <a:t>Number of Shelves:</a:t>
            </a:r>
            <a:r>
              <a:rPr lang="en-US" sz="3749">
                <a:solidFill>
                  <a:srgbClr val="2A2A2A"/>
                </a:solidFill>
                <a:latin typeface="Open Sans"/>
                <a:ea typeface="Open Sans"/>
                <a:cs typeface="Open Sans"/>
                <a:sym typeface="Open Sans"/>
              </a:rPr>
              <a:t> Especifica el número de estantes en el rack.</a:t>
            </a:r>
          </a:p>
          <a:p>
            <a:pPr algn="just" marL="809617" indent="-404808" lvl="1">
              <a:lnSpc>
                <a:spcPts val="5249"/>
              </a:lnSpc>
              <a:buFont typeface="Arial"/>
              <a:buChar char="•"/>
            </a:pPr>
            <a:r>
              <a:rPr lang="en-US" sz="3749">
                <a:solidFill>
                  <a:srgbClr val="2A2A2A"/>
                </a:solidFill>
                <a:latin typeface="Open Sans"/>
                <a:ea typeface="Open Sans"/>
                <a:cs typeface="Open Sans"/>
                <a:sym typeface="Open Sans"/>
              </a:rPr>
              <a:t>Shelf Capacity: Define la capacidad máxima del estante, es decir, cuántas entidades puede almacenar.</a:t>
            </a:r>
          </a:p>
          <a:p>
            <a:pPr algn="just" marL="809617" indent="-404808" lvl="1">
              <a:lnSpc>
                <a:spcPts val="5249"/>
              </a:lnSpc>
              <a:buFont typeface="Arial"/>
              <a:buChar char="•"/>
            </a:pPr>
            <a:r>
              <a:rPr lang="en-US" sz="3749">
                <a:solidFill>
                  <a:srgbClr val="2A2A2A"/>
                </a:solidFill>
                <a:latin typeface="Open Sans"/>
                <a:ea typeface="Open Sans"/>
                <a:cs typeface="Open Sans"/>
                <a:sym typeface="Open Sans"/>
              </a:rPr>
              <a:t>Shelf Spacing: Define el espacio entre cada estante.</a:t>
            </a:r>
          </a:p>
          <a:p>
            <a:pPr algn="just" marL="809617" indent="-404808" lvl="1">
              <a:lnSpc>
                <a:spcPts val="5249"/>
              </a:lnSpc>
              <a:buFont typeface="Arial"/>
              <a:buChar char="•"/>
            </a:pPr>
            <a:r>
              <a:rPr lang="en-US" sz="3749">
                <a:solidFill>
                  <a:srgbClr val="2A2A2A"/>
                </a:solidFill>
                <a:latin typeface="Open Sans"/>
                <a:ea typeface="Open Sans"/>
                <a:cs typeface="Open Sans"/>
                <a:sym typeface="Open Sans"/>
              </a:rPr>
              <a:t>Shelf Selection Rule: Regla para seleccionar el estante cuando se almacena una entidad. Por ejemplo, Lowest Available asigna la entidad al estante más bajo disponible.</a:t>
            </a:r>
          </a:p>
          <a:p>
            <a:pPr algn="just" marL="809617" indent="-404808" lvl="1">
              <a:lnSpc>
                <a:spcPts val="5249"/>
              </a:lnSpc>
              <a:buFont typeface="Arial"/>
              <a:buChar char="•"/>
            </a:pPr>
            <a:r>
              <a:rPr lang="en-US" sz="3749">
                <a:solidFill>
                  <a:srgbClr val="2A2A2A"/>
                </a:solidFill>
                <a:latin typeface="Open Sans"/>
                <a:ea typeface="Open Sans"/>
                <a:cs typeface="Open Sans"/>
                <a:sym typeface="Open Sans"/>
              </a:rPr>
              <a:t>Transfer In Time: Tiempo que toma transferir una entidad al rack.</a:t>
            </a:r>
          </a:p>
          <a:p>
            <a:pPr algn="just" marL="809617" indent="-404808" lvl="1">
              <a:lnSpc>
                <a:spcPts val="5249"/>
              </a:lnSpc>
              <a:buFont typeface="Arial"/>
              <a:buChar char="•"/>
            </a:pPr>
            <a:r>
              <a:rPr lang="en-US" sz="3749">
                <a:solidFill>
                  <a:srgbClr val="2A2A2A"/>
                </a:solidFill>
                <a:latin typeface="Open Sans"/>
                <a:ea typeface="Open Sans"/>
                <a:cs typeface="Open Sans"/>
                <a:sym typeface="Open Sans"/>
              </a:rPr>
              <a:t>Hold Type: Define si el tiempo de almacenamiento es específico (Specific Hold Time) o si depende de otros factores.</a:t>
            </a:r>
          </a:p>
        </p:txBody>
      </p:sp>
      <p:sp>
        <p:nvSpPr>
          <p:cNvPr name="TextBox 5" id="5"/>
          <p:cNvSpPr txBox="true"/>
          <p:nvPr/>
        </p:nvSpPr>
        <p:spPr>
          <a:xfrm rot="0">
            <a:off x="1231544" y="481013"/>
            <a:ext cx="8677275" cy="1104900"/>
          </a:xfrm>
          <a:prstGeom prst="rect">
            <a:avLst/>
          </a:prstGeom>
        </p:spPr>
        <p:txBody>
          <a:bodyPr anchor="t" rtlCol="false" tIns="0" lIns="0" bIns="0" rIns="0">
            <a:spAutoFit/>
          </a:bodyPr>
          <a:lstStyle/>
          <a:p>
            <a:pPr algn="l">
              <a:lnSpc>
                <a:spcPts val="8790"/>
              </a:lnSpc>
            </a:pPr>
            <a:r>
              <a:rPr lang="en-US" sz="7325">
                <a:solidFill>
                  <a:srgbClr val="2A2A2A"/>
                </a:solidFill>
                <a:latin typeface="Open Sans"/>
                <a:ea typeface="Open Sans"/>
                <a:cs typeface="Open Sans"/>
                <a:sym typeface="Open Sans"/>
              </a:rPr>
              <a:t>RACK - ESTANTE</a:t>
            </a:r>
          </a:p>
        </p:txBody>
      </p:sp>
      <p:sp>
        <p:nvSpPr>
          <p:cNvPr name="Freeform 6" id="6"/>
          <p:cNvSpPr/>
          <p:nvPr/>
        </p:nvSpPr>
        <p:spPr>
          <a:xfrm flipH="false" flipV="false" rot="0">
            <a:off x="9915085" y="307181"/>
            <a:ext cx="7344215" cy="2712890"/>
          </a:xfrm>
          <a:custGeom>
            <a:avLst/>
            <a:gdLst/>
            <a:ahLst/>
            <a:cxnLst/>
            <a:rect r="r" b="b" t="t" l="l"/>
            <a:pathLst>
              <a:path h="2712890" w="7344215">
                <a:moveTo>
                  <a:pt x="0" y="0"/>
                </a:moveTo>
                <a:lnTo>
                  <a:pt x="7344215" y="0"/>
                </a:lnTo>
                <a:lnTo>
                  <a:pt x="7344215" y="2712890"/>
                </a:lnTo>
                <a:lnTo>
                  <a:pt x="0" y="2712890"/>
                </a:lnTo>
                <a:lnTo>
                  <a:pt x="0" y="0"/>
                </a:lnTo>
                <a:close/>
              </a:path>
            </a:pathLst>
          </a:custGeom>
          <a:blipFill>
            <a:blip r:embed="rId2"/>
            <a:stretch>
              <a:fillRect l="0" t="-27366" r="0" b="-237018"/>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7560817" y="0"/>
            <a:ext cx="6896061" cy="10287000"/>
          </a:xfrm>
          <a:prstGeom prst="rect">
            <a:avLst/>
          </a:prstGeom>
          <a:solidFill>
            <a:srgbClr val="399D4E"/>
          </a:solidFill>
        </p:spPr>
      </p:sp>
      <p:sp>
        <p:nvSpPr>
          <p:cNvPr name="AutoShape 3" id="3"/>
          <p:cNvSpPr/>
          <p:nvPr/>
        </p:nvSpPr>
        <p:spPr>
          <a:xfrm rot="0">
            <a:off x="-30423480" y="0"/>
            <a:ext cx="31177040" cy="10287000"/>
          </a:xfrm>
          <a:prstGeom prst="rect">
            <a:avLst/>
          </a:prstGeom>
          <a:solidFill>
            <a:srgbClr val="399D4E"/>
          </a:solidFill>
        </p:spPr>
      </p:sp>
      <p:sp>
        <p:nvSpPr>
          <p:cNvPr name="TextBox 4" id="4"/>
          <p:cNvSpPr txBox="true"/>
          <p:nvPr/>
        </p:nvSpPr>
        <p:spPr>
          <a:xfrm rot="0">
            <a:off x="1028700" y="481013"/>
            <a:ext cx="13656412" cy="1104900"/>
          </a:xfrm>
          <a:prstGeom prst="rect">
            <a:avLst/>
          </a:prstGeom>
        </p:spPr>
        <p:txBody>
          <a:bodyPr anchor="t" rtlCol="false" tIns="0" lIns="0" bIns="0" rIns="0">
            <a:spAutoFit/>
          </a:bodyPr>
          <a:lstStyle/>
          <a:p>
            <a:pPr algn="l">
              <a:lnSpc>
                <a:spcPts val="8790"/>
              </a:lnSpc>
            </a:pPr>
            <a:r>
              <a:rPr lang="en-US" sz="7325">
                <a:solidFill>
                  <a:srgbClr val="2A2A2A"/>
                </a:solidFill>
                <a:latin typeface="Open Sans"/>
                <a:ea typeface="Open Sans"/>
                <a:cs typeface="Open Sans"/>
                <a:sym typeface="Open Sans"/>
              </a:rPr>
              <a:t>RACK - ESTANTE</a:t>
            </a:r>
          </a:p>
        </p:txBody>
      </p:sp>
      <p:sp>
        <p:nvSpPr>
          <p:cNvPr name="TextBox 5" id="5"/>
          <p:cNvSpPr txBox="true"/>
          <p:nvPr/>
        </p:nvSpPr>
        <p:spPr>
          <a:xfrm rot="0">
            <a:off x="1519444" y="1655104"/>
            <a:ext cx="15275489" cy="4246881"/>
          </a:xfrm>
          <a:prstGeom prst="rect">
            <a:avLst/>
          </a:prstGeom>
        </p:spPr>
        <p:txBody>
          <a:bodyPr anchor="t" rtlCol="false" tIns="0" lIns="0" bIns="0" rIns="0">
            <a:spAutoFit/>
          </a:bodyPr>
          <a:lstStyle/>
          <a:p>
            <a:pPr algn="just">
              <a:lnSpc>
                <a:spcPts val="4269"/>
              </a:lnSpc>
            </a:pPr>
            <a:r>
              <a:rPr lang="en-US" sz="3049">
                <a:solidFill>
                  <a:srgbClr val="2A2A2A"/>
                </a:solidFill>
                <a:latin typeface="Open Sans"/>
                <a:ea typeface="Open Sans"/>
                <a:cs typeface="Open Sans"/>
                <a:sym typeface="Open Sans"/>
              </a:rPr>
              <a:t> Ini</a:t>
            </a:r>
            <a:r>
              <a:rPr lang="en-US" sz="3049">
                <a:solidFill>
                  <a:srgbClr val="2A2A2A"/>
                </a:solidFill>
                <a:latin typeface="Open Sans"/>
                <a:ea typeface="Open Sans"/>
                <a:cs typeface="Open Sans"/>
                <a:sym typeface="Open Sans"/>
              </a:rPr>
              <a:t>tial Storage</a:t>
            </a:r>
          </a:p>
          <a:p>
            <a:pPr algn="just" marL="658491" indent="-329245" lvl="1">
              <a:lnSpc>
                <a:spcPts val="4269"/>
              </a:lnSpc>
              <a:buFont typeface="Arial"/>
              <a:buChar char="•"/>
            </a:pPr>
            <a:r>
              <a:rPr lang="en-US" sz="3049">
                <a:solidFill>
                  <a:srgbClr val="2A2A2A"/>
                </a:solidFill>
                <a:latin typeface="Open Sans"/>
                <a:ea typeface="Open Sans"/>
                <a:cs typeface="Open Sans"/>
                <a:sym typeface="Open Sans"/>
              </a:rPr>
              <a:t>Repeat Group: Permite repetir la configuración de almacenamiento inicial en un grupo de racks, en False, podemos indicarle que entidad tiene y con True, podemos indicarle varias entidades.</a:t>
            </a:r>
          </a:p>
          <a:p>
            <a:pPr algn="just" marL="658491" indent="-329245" lvl="1">
              <a:lnSpc>
                <a:spcPts val="4269"/>
              </a:lnSpc>
              <a:buFont typeface="Arial"/>
              <a:buChar char="•"/>
            </a:pPr>
            <a:r>
              <a:rPr lang="en-US" sz="3049">
                <a:solidFill>
                  <a:srgbClr val="2A2A2A"/>
                </a:solidFill>
                <a:latin typeface="Open Sans"/>
                <a:ea typeface="Open Sans"/>
                <a:cs typeface="Open Sans"/>
                <a:sym typeface="Open Sans"/>
              </a:rPr>
              <a:t>Initial Entity Type: Especifica el tipo de entidad que se almacenará inicialmente.</a:t>
            </a:r>
          </a:p>
          <a:p>
            <a:pPr algn="just" marL="658491" indent="-329245" lvl="1">
              <a:lnSpc>
                <a:spcPts val="4269"/>
              </a:lnSpc>
              <a:buFont typeface="Arial"/>
              <a:buChar char="•"/>
            </a:pPr>
            <a:r>
              <a:rPr lang="en-US" sz="3049">
                <a:solidFill>
                  <a:srgbClr val="2A2A2A"/>
                </a:solidFill>
                <a:latin typeface="Open Sans"/>
                <a:ea typeface="Open Sans"/>
                <a:cs typeface="Open Sans"/>
                <a:sym typeface="Open Sans"/>
              </a:rPr>
              <a:t>Initial Quantity: Cantidad inicial de entidades que estarán en el rack al inicio de la simulación.</a:t>
            </a:r>
          </a:p>
          <a:p>
            <a:pPr algn="just" marL="658491" indent="-329245" lvl="1">
              <a:lnSpc>
                <a:spcPts val="4269"/>
              </a:lnSpc>
              <a:buFont typeface="Arial"/>
              <a:buChar char="•"/>
            </a:pPr>
            <a:r>
              <a:rPr lang="en-US" sz="3049">
                <a:solidFill>
                  <a:srgbClr val="2A2A2A"/>
                </a:solidFill>
                <a:latin typeface="Open Sans"/>
                <a:ea typeface="Open Sans"/>
                <a:cs typeface="Open Sans"/>
                <a:sym typeface="Open Sans"/>
              </a:rPr>
              <a:t>Initial Destination Node: Nodo de destino inicial para las entidades almacenadas.</a:t>
            </a:r>
          </a:p>
        </p:txBody>
      </p:sp>
      <p:sp>
        <p:nvSpPr>
          <p:cNvPr name="Freeform 6" id="6"/>
          <p:cNvSpPr/>
          <p:nvPr/>
        </p:nvSpPr>
        <p:spPr>
          <a:xfrm flipH="false" flipV="false" rot="0">
            <a:off x="4319314" y="7068917"/>
            <a:ext cx="9649372" cy="1596984"/>
          </a:xfrm>
          <a:custGeom>
            <a:avLst/>
            <a:gdLst/>
            <a:ahLst/>
            <a:cxnLst/>
            <a:rect r="r" b="b" t="t" l="l"/>
            <a:pathLst>
              <a:path h="1596984" w="9649372">
                <a:moveTo>
                  <a:pt x="0" y="0"/>
                </a:moveTo>
                <a:lnTo>
                  <a:pt x="9649372" y="0"/>
                </a:lnTo>
                <a:lnTo>
                  <a:pt x="9649372" y="1596985"/>
                </a:lnTo>
                <a:lnTo>
                  <a:pt x="0" y="1596985"/>
                </a:lnTo>
                <a:lnTo>
                  <a:pt x="0" y="0"/>
                </a:lnTo>
                <a:close/>
              </a:path>
            </a:pathLst>
          </a:custGeom>
          <a:blipFill>
            <a:blip r:embed="rId2"/>
            <a:stretch>
              <a:fillRect l="0" t="-278483" r="0" b="-434807"/>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7560817" y="0"/>
            <a:ext cx="6896061" cy="10287000"/>
          </a:xfrm>
          <a:prstGeom prst="rect">
            <a:avLst/>
          </a:prstGeom>
          <a:solidFill>
            <a:srgbClr val="399D4E"/>
          </a:solidFill>
        </p:spPr>
      </p:sp>
      <p:sp>
        <p:nvSpPr>
          <p:cNvPr name="AutoShape 3" id="3"/>
          <p:cNvSpPr/>
          <p:nvPr/>
        </p:nvSpPr>
        <p:spPr>
          <a:xfrm rot="0">
            <a:off x="-30423480" y="0"/>
            <a:ext cx="31177040" cy="10287000"/>
          </a:xfrm>
          <a:prstGeom prst="rect">
            <a:avLst/>
          </a:prstGeom>
          <a:solidFill>
            <a:srgbClr val="399D4E"/>
          </a:solidFill>
        </p:spPr>
      </p:sp>
      <p:sp>
        <p:nvSpPr>
          <p:cNvPr name="TextBox 4" id="4"/>
          <p:cNvSpPr txBox="true"/>
          <p:nvPr/>
        </p:nvSpPr>
        <p:spPr>
          <a:xfrm rot="0">
            <a:off x="1029532" y="1850564"/>
            <a:ext cx="10850960" cy="7843520"/>
          </a:xfrm>
          <a:prstGeom prst="rect">
            <a:avLst/>
          </a:prstGeom>
        </p:spPr>
        <p:txBody>
          <a:bodyPr anchor="t" rtlCol="false" tIns="0" lIns="0" bIns="0" rIns="0">
            <a:spAutoFit/>
          </a:bodyPr>
          <a:lstStyle/>
          <a:p>
            <a:pPr algn="just">
              <a:lnSpc>
                <a:spcPts val="4480"/>
              </a:lnSpc>
            </a:pPr>
            <a:r>
              <a:rPr lang="en-US" sz="3200">
                <a:solidFill>
                  <a:srgbClr val="2A2A2A"/>
                </a:solidFill>
                <a:latin typeface="Open Sans"/>
                <a:ea typeface="Open Sans"/>
                <a:cs typeface="Open Sans"/>
                <a:sym typeface="Open Sans"/>
              </a:rPr>
              <a:t>El Lift Truck en Simio es un recurso móvil utilizado para transportar entidades e</a:t>
            </a:r>
            <a:r>
              <a:rPr lang="en-US" sz="3200">
                <a:solidFill>
                  <a:srgbClr val="2A2A2A"/>
                </a:solidFill>
                <a:latin typeface="Open Sans"/>
                <a:ea typeface="Open Sans"/>
                <a:cs typeface="Open Sans"/>
                <a:sym typeface="Open Sans"/>
              </a:rPr>
              <a:t>ntre diferentes ubicaciones dentro de un modelo de simulación.</a:t>
            </a:r>
          </a:p>
          <a:p>
            <a:pPr algn="just">
              <a:lnSpc>
                <a:spcPts val="4480"/>
              </a:lnSpc>
            </a:pPr>
            <a:r>
              <a:rPr lang="en-US" sz="3200">
                <a:solidFill>
                  <a:srgbClr val="2A2A2A"/>
                </a:solidFill>
                <a:latin typeface="Open Sans"/>
                <a:ea typeface="Open Sans"/>
                <a:cs typeface="Open Sans"/>
                <a:sym typeface="Open Sans"/>
              </a:rPr>
              <a:t>Funcionamiento básico:</a:t>
            </a:r>
          </a:p>
          <a:p>
            <a:pPr algn="just" marL="690881" indent="-345440" lvl="1">
              <a:lnSpc>
                <a:spcPts val="4480"/>
              </a:lnSpc>
              <a:buFont typeface="Arial"/>
              <a:buChar char="•"/>
            </a:pPr>
            <a:r>
              <a:rPr lang="en-US" sz="3200">
                <a:solidFill>
                  <a:srgbClr val="2A2A2A"/>
                </a:solidFill>
                <a:latin typeface="Open Sans"/>
                <a:ea typeface="Open Sans"/>
                <a:cs typeface="Open Sans"/>
                <a:sym typeface="Open Sans"/>
              </a:rPr>
              <a:t>Puede cargar una o más entidades, dependiendo de su capacidad configurada.</a:t>
            </a:r>
          </a:p>
          <a:p>
            <a:pPr algn="just" marL="690881" indent="-345440" lvl="1">
              <a:lnSpc>
                <a:spcPts val="4480"/>
              </a:lnSpc>
              <a:buFont typeface="Arial"/>
              <a:buChar char="•"/>
            </a:pPr>
            <a:r>
              <a:rPr lang="en-US" sz="3200">
                <a:solidFill>
                  <a:srgbClr val="2A2A2A"/>
                </a:solidFill>
                <a:latin typeface="Open Sans"/>
                <a:ea typeface="Open Sans"/>
                <a:cs typeface="Open Sans"/>
                <a:sym typeface="Open Sans"/>
              </a:rPr>
              <a:t>Ut</a:t>
            </a:r>
            <a:r>
              <a:rPr lang="en-US" sz="3200">
                <a:solidFill>
                  <a:srgbClr val="2A2A2A"/>
                </a:solidFill>
                <a:latin typeface="Open Sans"/>
                <a:ea typeface="Open Sans"/>
                <a:cs typeface="Open Sans"/>
                <a:sym typeface="Open Sans"/>
              </a:rPr>
              <a:t>iliza una estrategia de selección de tareas para determinar cuál tarea realizar a continuación.</a:t>
            </a:r>
          </a:p>
          <a:p>
            <a:pPr algn="just" marL="690881" indent="-345440" lvl="1">
              <a:lnSpc>
                <a:spcPts val="4480"/>
              </a:lnSpc>
              <a:buFont typeface="Arial"/>
              <a:buChar char="•"/>
            </a:pPr>
            <a:r>
              <a:rPr lang="en-US" sz="3200">
                <a:solidFill>
                  <a:srgbClr val="2A2A2A"/>
                </a:solidFill>
                <a:latin typeface="Open Sans"/>
                <a:ea typeface="Open Sans"/>
                <a:cs typeface="Open Sans"/>
                <a:sym typeface="Open Sans"/>
              </a:rPr>
              <a:t>Se mueve entre nodos de red o directamente a sus destinos, siguiendo un modo de viaje específico.</a:t>
            </a:r>
          </a:p>
          <a:p>
            <a:pPr algn="just" marL="690881" indent="-345440" lvl="1">
              <a:lnSpc>
                <a:spcPts val="4480"/>
              </a:lnSpc>
              <a:buFont typeface="Arial"/>
              <a:buChar char="•"/>
            </a:pPr>
            <a:r>
              <a:rPr lang="en-US" sz="3200">
                <a:solidFill>
                  <a:srgbClr val="2A2A2A"/>
                </a:solidFill>
                <a:latin typeface="Open Sans"/>
                <a:ea typeface="Open Sans"/>
                <a:cs typeface="Open Sans"/>
                <a:sym typeface="Open Sans"/>
              </a:rPr>
              <a:t>Tiene tiempos configurables para cargar y descargar entidades, y puede realizar estas acciones en ubicaciones específicas, como racks o estaciones de trabajo.</a:t>
            </a:r>
          </a:p>
        </p:txBody>
      </p:sp>
      <p:sp>
        <p:nvSpPr>
          <p:cNvPr name="TextBox 5" id="5"/>
          <p:cNvSpPr txBox="true"/>
          <p:nvPr/>
        </p:nvSpPr>
        <p:spPr>
          <a:xfrm rot="0">
            <a:off x="1231544" y="481013"/>
            <a:ext cx="16027756" cy="1104900"/>
          </a:xfrm>
          <a:prstGeom prst="rect">
            <a:avLst/>
          </a:prstGeom>
        </p:spPr>
        <p:txBody>
          <a:bodyPr anchor="t" rtlCol="false" tIns="0" lIns="0" bIns="0" rIns="0">
            <a:spAutoFit/>
          </a:bodyPr>
          <a:lstStyle/>
          <a:p>
            <a:pPr algn="l">
              <a:lnSpc>
                <a:spcPts val="8790"/>
              </a:lnSpc>
            </a:pPr>
            <a:r>
              <a:rPr lang="en-US" sz="7325">
                <a:solidFill>
                  <a:srgbClr val="2A2A2A"/>
                </a:solidFill>
                <a:latin typeface="Open Sans"/>
                <a:ea typeface="Open Sans"/>
                <a:cs typeface="Open Sans"/>
                <a:sym typeface="Open Sans"/>
              </a:rPr>
              <a:t>LIFT TRUCK - MONTACARGAS</a:t>
            </a:r>
          </a:p>
        </p:txBody>
      </p:sp>
      <p:sp>
        <p:nvSpPr>
          <p:cNvPr name="Freeform 6" id="6"/>
          <p:cNvSpPr/>
          <p:nvPr/>
        </p:nvSpPr>
        <p:spPr>
          <a:xfrm flipH="false" flipV="false" rot="0">
            <a:off x="12156465" y="2238639"/>
            <a:ext cx="5102835" cy="5809722"/>
          </a:xfrm>
          <a:custGeom>
            <a:avLst/>
            <a:gdLst/>
            <a:ahLst/>
            <a:cxnLst/>
            <a:rect r="r" b="b" t="t" l="l"/>
            <a:pathLst>
              <a:path h="5809722" w="5102835">
                <a:moveTo>
                  <a:pt x="0" y="0"/>
                </a:moveTo>
                <a:lnTo>
                  <a:pt x="5102835" y="0"/>
                </a:lnTo>
                <a:lnTo>
                  <a:pt x="5102835" y="5809722"/>
                </a:lnTo>
                <a:lnTo>
                  <a:pt x="0" y="5809722"/>
                </a:lnTo>
                <a:lnTo>
                  <a:pt x="0" y="0"/>
                </a:lnTo>
                <a:close/>
              </a:path>
            </a:pathLst>
          </a:custGeom>
          <a:blipFill>
            <a:blip r:embed="rId2"/>
            <a:stretch>
              <a:fillRect l="0" t="0" r="0"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7560817" y="0"/>
            <a:ext cx="6896061" cy="10287000"/>
          </a:xfrm>
          <a:prstGeom prst="rect">
            <a:avLst/>
          </a:prstGeom>
          <a:solidFill>
            <a:srgbClr val="399D4E"/>
          </a:solidFill>
        </p:spPr>
      </p:sp>
      <p:sp>
        <p:nvSpPr>
          <p:cNvPr name="AutoShape 3" id="3"/>
          <p:cNvSpPr/>
          <p:nvPr/>
        </p:nvSpPr>
        <p:spPr>
          <a:xfrm rot="0">
            <a:off x="-30423480" y="0"/>
            <a:ext cx="31177040" cy="10287000"/>
          </a:xfrm>
          <a:prstGeom prst="rect">
            <a:avLst/>
          </a:prstGeom>
          <a:solidFill>
            <a:srgbClr val="399D4E"/>
          </a:solidFill>
        </p:spPr>
      </p:sp>
      <p:sp>
        <p:nvSpPr>
          <p:cNvPr name="TextBox 4" id="4"/>
          <p:cNvSpPr txBox="true"/>
          <p:nvPr/>
        </p:nvSpPr>
        <p:spPr>
          <a:xfrm rot="0">
            <a:off x="1028700" y="1528763"/>
            <a:ext cx="16230600" cy="4780281"/>
          </a:xfrm>
          <a:prstGeom prst="rect">
            <a:avLst/>
          </a:prstGeom>
        </p:spPr>
        <p:txBody>
          <a:bodyPr anchor="t" rtlCol="false" tIns="0" lIns="0" bIns="0" rIns="0">
            <a:spAutoFit/>
          </a:bodyPr>
          <a:lstStyle/>
          <a:p>
            <a:pPr algn="just">
              <a:lnSpc>
                <a:spcPts val="4269"/>
              </a:lnSpc>
            </a:pPr>
            <a:r>
              <a:rPr lang="en-US" sz="3049">
                <a:solidFill>
                  <a:srgbClr val="2A2A2A"/>
                </a:solidFill>
                <a:latin typeface="Open Sans"/>
                <a:ea typeface="Open Sans"/>
                <a:cs typeface="Open Sans"/>
                <a:sym typeface="Open Sans"/>
              </a:rPr>
              <a:t>Transport Logic</a:t>
            </a:r>
          </a:p>
          <a:p>
            <a:pPr algn="just" marL="658491" indent="-329245" lvl="1">
              <a:lnSpc>
                <a:spcPts val="4269"/>
              </a:lnSpc>
              <a:buFont typeface="Arial"/>
              <a:buChar char="•"/>
            </a:pPr>
            <a:r>
              <a:rPr lang="en-US" sz="3049">
                <a:solidFill>
                  <a:srgbClr val="2A2A2A"/>
                </a:solidFill>
                <a:latin typeface="Open Sans"/>
                <a:ea typeface="Open Sans"/>
                <a:cs typeface="Open Sans"/>
                <a:sym typeface="Open Sans"/>
              </a:rPr>
              <a:t>Initial Rid</a:t>
            </a:r>
            <a:r>
              <a:rPr lang="en-US" sz="3049">
                <a:solidFill>
                  <a:srgbClr val="2A2A2A"/>
                </a:solidFill>
                <a:latin typeface="Open Sans"/>
                <a:ea typeface="Open Sans"/>
                <a:cs typeface="Open Sans"/>
                <a:sym typeface="Open Sans"/>
              </a:rPr>
              <a:t>e Capacity: Define la capacidad inicial de transporte del camión de elevación, es decir, cuántas entidades puede transportar a la vez.</a:t>
            </a:r>
          </a:p>
          <a:p>
            <a:pPr algn="just" marL="658491" indent="-329245" lvl="1">
              <a:lnSpc>
                <a:spcPts val="4269"/>
              </a:lnSpc>
              <a:buFont typeface="Arial"/>
              <a:buChar char="•"/>
            </a:pPr>
            <a:r>
              <a:rPr lang="en-US" sz="3049">
                <a:solidFill>
                  <a:srgbClr val="2A2A2A"/>
                </a:solidFill>
                <a:latin typeface="Open Sans"/>
                <a:ea typeface="Open Sans"/>
                <a:cs typeface="Open Sans"/>
                <a:sym typeface="Open Sans"/>
              </a:rPr>
              <a:t>Load Time: Tiempo que toma cargar una entidad en el camión de elevación. </a:t>
            </a:r>
          </a:p>
          <a:p>
            <a:pPr algn="just" marL="658491" indent="-329245" lvl="1">
              <a:lnSpc>
                <a:spcPts val="4269"/>
              </a:lnSpc>
              <a:buFont typeface="Arial"/>
              <a:buChar char="•"/>
            </a:pPr>
            <a:r>
              <a:rPr lang="en-US" sz="3049">
                <a:solidFill>
                  <a:srgbClr val="2A2A2A"/>
                </a:solidFill>
                <a:latin typeface="Open Sans"/>
                <a:ea typeface="Open Sans"/>
                <a:cs typeface="Open Sans"/>
                <a:sym typeface="Open Sans"/>
              </a:rPr>
              <a:t>Unload Time: Tiempo que toma descargar una entidad del camión de elevación. </a:t>
            </a:r>
          </a:p>
          <a:p>
            <a:pPr algn="just" marL="658491" indent="-329245" lvl="1">
              <a:lnSpc>
                <a:spcPts val="4269"/>
              </a:lnSpc>
              <a:buFont typeface="Arial"/>
              <a:buChar char="•"/>
            </a:pPr>
            <a:r>
              <a:rPr lang="en-US" sz="3049">
                <a:solidFill>
                  <a:srgbClr val="2A2A2A"/>
                </a:solidFill>
                <a:latin typeface="Open Sans"/>
                <a:ea typeface="Open Sans"/>
                <a:cs typeface="Open Sans"/>
                <a:sym typeface="Open Sans"/>
              </a:rPr>
              <a:t>Minimum Dwell Time Type: Tipo de tiempo mínimo de permanencia, es decir, cuánto tiempo debe permanecer el camión en una ubicación antes de moverse al siguiente destino. Por defecto está configurado como No Requirement, lo que significa que no hay un tiempo mínimo establecido.</a:t>
            </a:r>
          </a:p>
        </p:txBody>
      </p:sp>
      <p:sp>
        <p:nvSpPr>
          <p:cNvPr name="TextBox 5" id="5"/>
          <p:cNvSpPr txBox="true"/>
          <p:nvPr/>
        </p:nvSpPr>
        <p:spPr>
          <a:xfrm rot="0">
            <a:off x="1028700" y="481013"/>
            <a:ext cx="16230600" cy="1104900"/>
          </a:xfrm>
          <a:prstGeom prst="rect">
            <a:avLst/>
          </a:prstGeom>
        </p:spPr>
        <p:txBody>
          <a:bodyPr anchor="t" rtlCol="false" tIns="0" lIns="0" bIns="0" rIns="0">
            <a:spAutoFit/>
          </a:bodyPr>
          <a:lstStyle/>
          <a:p>
            <a:pPr algn="l">
              <a:lnSpc>
                <a:spcPts val="8790"/>
              </a:lnSpc>
            </a:pPr>
            <a:r>
              <a:rPr lang="en-US" sz="7325">
                <a:solidFill>
                  <a:srgbClr val="2A2A2A"/>
                </a:solidFill>
                <a:latin typeface="Open Sans"/>
                <a:ea typeface="Open Sans"/>
                <a:cs typeface="Open Sans"/>
                <a:sym typeface="Open Sans"/>
              </a:rPr>
              <a:t>LIFT TRUCK - MONTACARGAS</a:t>
            </a:r>
          </a:p>
        </p:txBody>
      </p:sp>
      <p:sp>
        <p:nvSpPr>
          <p:cNvPr name="Freeform 6" id="6"/>
          <p:cNvSpPr/>
          <p:nvPr/>
        </p:nvSpPr>
        <p:spPr>
          <a:xfrm flipH="false" flipV="false" rot="0">
            <a:off x="4088740" y="6730026"/>
            <a:ext cx="10110520" cy="3083325"/>
          </a:xfrm>
          <a:custGeom>
            <a:avLst/>
            <a:gdLst/>
            <a:ahLst/>
            <a:cxnLst/>
            <a:rect r="r" b="b" t="t" l="l"/>
            <a:pathLst>
              <a:path h="3083325" w="10110520">
                <a:moveTo>
                  <a:pt x="0" y="0"/>
                </a:moveTo>
                <a:lnTo>
                  <a:pt x="10110520" y="0"/>
                </a:lnTo>
                <a:lnTo>
                  <a:pt x="10110520" y="3083325"/>
                </a:lnTo>
                <a:lnTo>
                  <a:pt x="0" y="3083325"/>
                </a:lnTo>
                <a:lnTo>
                  <a:pt x="0" y="0"/>
                </a:lnTo>
                <a:close/>
              </a:path>
            </a:pathLst>
          </a:custGeom>
          <a:blipFill>
            <a:blip r:embed="rId2"/>
            <a:stretch>
              <a:fillRect l="0" t="0" r="0" b="-209967"/>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DAGoaXF6Df4</dc:identifier>
  <dcterms:modified xsi:type="dcterms:W3CDTF">2011-08-01T06:04:30Z</dcterms:modified>
  <cp:revision>1</cp:revision>
  <dc:title>Semana 11</dc:title>
</cp:coreProperties>
</file>

<file path=docProps/thumbnail.jpeg>
</file>